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handoutMasterIdLst>
    <p:handoutMasterId r:id="rId20"/>
  </p:handoutMasterIdLst>
  <p:sldIdLst>
    <p:sldId id="256" r:id="rId2"/>
    <p:sldId id="257" r:id="rId3"/>
    <p:sldId id="259" r:id="rId4"/>
    <p:sldId id="261" r:id="rId5"/>
    <p:sldId id="262" r:id="rId6"/>
    <p:sldId id="264" r:id="rId7"/>
    <p:sldId id="265" r:id="rId8"/>
    <p:sldId id="268" r:id="rId9"/>
    <p:sldId id="266" r:id="rId10"/>
    <p:sldId id="267" r:id="rId11"/>
    <p:sldId id="263" r:id="rId12"/>
    <p:sldId id="273" r:id="rId13"/>
    <p:sldId id="274" r:id="rId14"/>
    <p:sldId id="271" r:id="rId15"/>
    <p:sldId id="272" r:id="rId16"/>
    <p:sldId id="276" r:id="rId17"/>
    <p:sldId id="260" r:id="rId18"/>
  </p:sldIdLst>
  <p:sldSz cx="12192000" cy="6858000"/>
  <p:notesSz cx="6858000" cy="9144000"/>
  <p:custDataLst>
    <p:tags r:id="rId2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8" userDrawn="1">
          <p15:clr>
            <a:srgbClr val="A4A3A4"/>
          </p15:clr>
        </p15:guide>
        <p15:guide id="2" pos="383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AADC"/>
    <a:srgbClr val="003D8B"/>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showGuides="1">
      <p:cViewPr varScale="1">
        <p:scale>
          <a:sx n="114" d="100"/>
          <a:sy n="114" d="100"/>
        </p:scale>
        <p:origin x="540" y="102"/>
      </p:cViewPr>
      <p:guideLst>
        <p:guide orient="horz" pos="2178"/>
        <p:guide pos="3839"/>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2023/2/23</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2023/2/23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slideMaster" Target="../slideMasters/slideMaster1.xml"/><Relationship Id="rId4" Type="http://schemas.openxmlformats.org/officeDocument/2006/relationships/tags" Target="../tags/tag58.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1.xml"/><Relationship Id="rId5" Type="http://schemas.openxmlformats.org/officeDocument/2006/relationships/tags" Target="../tags/tag63.xml"/><Relationship Id="rId4" Type="http://schemas.openxmlformats.org/officeDocument/2006/relationships/tags" Target="../tags/tag6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1.xml"/><Relationship Id="rId5" Type="http://schemas.openxmlformats.org/officeDocument/2006/relationships/tags" Target="../tags/tag22.xml"/><Relationship Id="rId4" Type="http://schemas.openxmlformats.org/officeDocument/2006/relationships/tags" Target="../tags/tag2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Master" Target="../slideMasters/slideMaster1.xml"/><Relationship Id="rId4" Type="http://schemas.openxmlformats.org/officeDocument/2006/relationships/tags" Target="../tags/tag40.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Master" Target="../slideMasters/slideMaster1.xml"/><Relationship Id="rId5" Type="http://schemas.openxmlformats.org/officeDocument/2006/relationships/tags" Target="../tags/tag54.xml"/><Relationship Id="rId4" Type="http://schemas.openxmlformats.org/officeDocument/2006/relationships/tags" Target="../tags/tag5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p>
        </p:txBody>
      </p:sp>
      <p:sp>
        <p:nvSpPr>
          <p:cNvPr id="3" name="副标题 2"/>
          <p:cNvSpPr>
            <a:spLocks noGrp="1"/>
          </p:cNvSpPr>
          <p:nvPr>
            <p:ph type="subTitle" idx="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2023/2/23</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2023/2/23</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2023/2/23</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2023/2/23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2023/2/23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2023/2/23</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2023/2/23</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2023/2/23</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2023/2/23</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2023/2/23</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2023/2/23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tags" Target="../tags/tag7.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2023/2/23</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5.xml"/><Relationship Id="rId1" Type="http://schemas.openxmlformats.org/officeDocument/2006/relationships/tags" Target="../tags/tag64.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3.xml"/><Relationship Id="rId1" Type="http://schemas.openxmlformats.org/officeDocument/2006/relationships/tags" Target="../tags/tag82.xml"/><Relationship Id="rId5" Type="http://schemas.openxmlformats.org/officeDocument/2006/relationships/image" Target="../media/image13.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5.xml"/><Relationship Id="rId1" Type="http://schemas.openxmlformats.org/officeDocument/2006/relationships/tags" Target="../tags/tag84.xml"/><Relationship Id="rId5" Type="http://schemas.openxmlformats.org/officeDocument/2006/relationships/image" Target="../media/image1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7.png"/><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image" Target="../media/image18.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xml"/><Relationship Id="rId7" Type="http://schemas.openxmlformats.org/officeDocument/2006/relationships/image" Target="../media/image23.png"/><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7.xml"/><Relationship Id="rId1" Type="http://schemas.openxmlformats.org/officeDocument/2006/relationships/tags" Target="../tags/tag96.xml"/><Relationship Id="rId5" Type="http://schemas.openxmlformats.org/officeDocument/2006/relationships/image" Target="../media/image2.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7.xml"/><Relationship Id="rId1" Type="http://schemas.openxmlformats.org/officeDocument/2006/relationships/tags" Target="../tags/tag66.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9.xml"/><Relationship Id="rId1" Type="http://schemas.openxmlformats.org/officeDocument/2006/relationships/tags" Target="../tags/tag68.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1.xml"/><Relationship Id="rId1" Type="http://schemas.openxmlformats.org/officeDocument/2006/relationships/tags" Target="../tags/tag70.xml"/><Relationship Id="rId5" Type="http://schemas.openxmlformats.org/officeDocument/2006/relationships/image" Target="../media/image5.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image" Target="../media/image9.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7.xml"/><Relationship Id="rId1" Type="http://schemas.openxmlformats.org/officeDocument/2006/relationships/tags" Target="../tags/tag76.xml"/><Relationship Id="rId5" Type="http://schemas.openxmlformats.org/officeDocument/2006/relationships/image" Target="../media/image10.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9.xml"/><Relationship Id="rId1" Type="http://schemas.openxmlformats.org/officeDocument/2006/relationships/tags" Target="../tags/tag78.xml"/><Relationship Id="rId5" Type="http://schemas.openxmlformats.org/officeDocument/2006/relationships/image" Target="../media/image11.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1.xml"/><Relationship Id="rId1" Type="http://schemas.openxmlformats.org/officeDocument/2006/relationships/tags" Target="../tags/tag80.xml"/><Relationship Id="rId5" Type="http://schemas.openxmlformats.org/officeDocument/2006/relationships/image" Target="../media/image12.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38"/>
          <p:cNvPicPr>
            <a:picLocks noChangeAspect="1"/>
          </p:cNvPicPr>
          <p:nvPr/>
        </p:nvPicPr>
        <p:blipFill>
          <a:blip r:embed="rId4">
            <a:alphaModFix amt="29000"/>
          </a:blip>
          <a:stretch>
            <a:fillRect/>
          </a:stretch>
        </p:blipFill>
        <p:spPr>
          <a:xfrm>
            <a:off x="0" y="0"/>
            <a:ext cx="12293600" cy="6915150"/>
          </a:xfrm>
          <a:prstGeom prst="rect">
            <a:avLst/>
          </a:prstGeom>
        </p:spPr>
      </p:pic>
      <p:sp>
        <p:nvSpPr>
          <p:cNvPr id="69" name="任意多边形 68"/>
          <p:cNvSpPr/>
          <p:nvPr/>
        </p:nvSpPr>
        <p:spPr>
          <a:xfrm>
            <a:off x="8941660" y="782643"/>
            <a:ext cx="3250340" cy="2227327"/>
          </a:xfrm>
          <a:custGeom>
            <a:avLst/>
            <a:gdLst>
              <a:gd name="connsiteX0" fmla="*/ 0 w 3250340"/>
              <a:gd name="connsiteY0" fmla="*/ 0 h 2227327"/>
              <a:gd name="connsiteX1" fmla="*/ 3250340 w 3250340"/>
              <a:gd name="connsiteY1" fmla="*/ 0 h 2227327"/>
              <a:gd name="connsiteX2" fmla="*/ 3250340 w 3250340"/>
              <a:gd name="connsiteY2" fmla="*/ 2227327 h 2227327"/>
              <a:gd name="connsiteX3" fmla="*/ 17077 w 3250340"/>
              <a:gd name="connsiteY3" fmla="*/ 2227327 h 2227327"/>
              <a:gd name="connsiteX4" fmla="*/ 66658 w 3250340"/>
              <a:gd name="connsiteY4" fmla="*/ 2172774 h 2227327"/>
              <a:gd name="connsiteX5" fmla="*/ 443496 w 3250340"/>
              <a:gd name="connsiteY5" fmla="*/ 1123058 h 2227327"/>
              <a:gd name="connsiteX6" fmla="*/ 66658 w 3250340"/>
              <a:gd name="connsiteY6" fmla="*/ 73342 h 22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340" h="2227327">
                <a:moveTo>
                  <a:pt x="0" y="0"/>
                </a:moveTo>
                <a:lnTo>
                  <a:pt x="3250340" y="0"/>
                </a:lnTo>
                <a:lnTo>
                  <a:pt x="3250340" y="2227327"/>
                </a:lnTo>
                <a:lnTo>
                  <a:pt x="17077" y="2227327"/>
                </a:lnTo>
                <a:lnTo>
                  <a:pt x="66658" y="2172774"/>
                </a:lnTo>
                <a:cubicBezTo>
                  <a:pt x="302076" y="1887513"/>
                  <a:pt x="443496" y="1521800"/>
                  <a:pt x="443496" y="1123058"/>
                </a:cubicBezTo>
                <a:cubicBezTo>
                  <a:pt x="443496" y="724316"/>
                  <a:pt x="302076" y="358604"/>
                  <a:pt x="66658" y="73342"/>
                </a:cubicBezTo>
                <a:close/>
              </a:path>
            </a:pathLst>
          </a:custGeom>
          <a:solidFill>
            <a:srgbClr val="003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任意多边形 52"/>
          <p:cNvSpPr/>
          <p:nvPr/>
        </p:nvSpPr>
        <p:spPr>
          <a:xfrm>
            <a:off x="5366387" y="793988"/>
            <a:ext cx="3562350" cy="2232576"/>
          </a:xfrm>
          <a:custGeom>
            <a:avLst/>
            <a:gdLst>
              <a:gd name="connsiteX0" fmla="*/ 0 w 3562350"/>
              <a:gd name="connsiteY0" fmla="*/ 2232575 h 2232576"/>
              <a:gd name="connsiteX1" fmla="*/ 0 w 3562350"/>
              <a:gd name="connsiteY1" fmla="*/ 1551 h 2232576"/>
              <a:gd name="connsiteX2" fmla="*/ 2414546 w 3562350"/>
              <a:gd name="connsiteY2" fmla="*/ 1551 h 2232576"/>
              <a:gd name="connsiteX3" fmla="*/ 2445287 w 3562350"/>
              <a:gd name="connsiteY3" fmla="*/ 0 h 2232576"/>
              <a:gd name="connsiteX4" fmla="*/ 3562350 w 3562350"/>
              <a:gd name="connsiteY4" fmla="*/ 1116288 h 2232576"/>
              <a:gd name="connsiteX5" fmla="*/ 2559500 w 3562350"/>
              <a:gd name="connsiteY5" fmla="*/ 2226813 h 2232576"/>
              <a:gd name="connsiteX6" fmla="*/ 2446838 w 3562350"/>
              <a:gd name="connsiteY6" fmla="*/ 2232498 h 2232576"/>
              <a:gd name="connsiteX7" fmla="*/ 2446838 w 3562350"/>
              <a:gd name="connsiteY7" fmla="*/ 2232575 h 2232576"/>
              <a:gd name="connsiteX8" fmla="*/ 2445303 w 3562350"/>
              <a:gd name="connsiteY8" fmla="*/ 2232575 h 2232576"/>
              <a:gd name="connsiteX9" fmla="*/ 2445287 w 3562350"/>
              <a:gd name="connsiteY9" fmla="*/ 2232576 h 2232576"/>
              <a:gd name="connsiteX10" fmla="*/ 2445271 w 3562350"/>
              <a:gd name="connsiteY10" fmla="*/ 2232575 h 223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62350" h="2232576">
                <a:moveTo>
                  <a:pt x="0" y="2232575"/>
                </a:moveTo>
                <a:lnTo>
                  <a:pt x="0" y="1551"/>
                </a:lnTo>
                <a:lnTo>
                  <a:pt x="2414546" y="1551"/>
                </a:lnTo>
                <a:lnTo>
                  <a:pt x="2445287" y="0"/>
                </a:lnTo>
                <a:cubicBezTo>
                  <a:pt x="3062224" y="0"/>
                  <a:pt x="3562350" y="499779"/>
                  <a:pt x="3562350" y="1116288"/>
                </a:cubicBezTo>
                <a:cubicBezTo>
                  <a:pt x="3562350" y="1694265"/>
                  <a:pt x="3122786" y="2169648"/>
                  <a:pt x="2559500" y="2226813"/>
                </a:cubicBezTo>
                <a:lnTo>
                  <a:pt x="2446838" y="2232498"/>
                </a:lnTo>
                <a:lnTo>
                  <a:pt x="2446838" y="2232575"/>
                </a:lnTo>
                <a:lnTo>
                  <a:pt x="2445303" y="2232575"/>
                </a:lnTo>
                <a:lnTo>
                  <a:pt x="2445287" y="2232576"/>
                </a:lnTo>
                <a:lnTo>
                  <a:pt x="2445271" y="2232575"/>
                </a:lnTo>
                <a:close/>
              </a:path>
            </a:pathLst>
          </a:custGeom>
          <a:solidFill>
            <a:srgbClr val="003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6" name="矩形 65"/>
          <p:cNvSpPr/>
          <p:nvPr/>
        </p:nvSpPr>
        <p:spPr>
          <a:xfrm>
            <a:off x="0" y="796529"/>
            <a:ext cx="5558479" cy="2229952"/>
          </a:xfrm>
          <a:prstGeom prst="rect">
            <a:avLst/>
          </a:prstGeom>
          <a:solidFill>
            <a:srgbClr val="003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嘉庚实验室 徽章 白色"/>
          <p:cNvPicPr>
            <a:picLocks noChangeAspect="1"/>
          </p:cNvPicPr>
          <p:nvPr>
            <p:custDataLst>
              <p:tags r:id="rId2"/>
            </p:custDataLst>
          </p:nvPr>
        </p:nvPicPr>
        <p:blipFill>
          <a:blip r:embed="rId5"/>
          <a:stretch>
            <a:fillRect/>
          </a:stretch>
        </p:blipFill>
        <p:spPr>
          <a:xfrm>
            <a:off x="6665595" y="951230"/>
            <a:ext cx="1890395" cy="1890395"/>
          </a:xfrm>
          <a:prstGeom prst="rect">
            <a:avLst/>
          </a:prstGeom>
        </p:spPr>
      </p:pic>
      <p:sp>
        <p:nvSpPr>
          <p:cNvPr id="5" name="文本框 4" descr="7b0a20202020227461726765744d6f64756c65223a202270726f636573734f6e6c696e65466f6e7473220a7d0a"/>
          <p:cNvSpPr txBox="1"/>
          <p:nvPr/>
        </p:nvSpPr>
        <p:spPr>
          <a:xfrm>
            <a:off x="1372870" y="1583055"/>
            <a:ext cx="4907280" cy="829945"/>
          </a:xfrm>
          <a:prstGeom prst="rect">
            <a:avLst/>
          </a:prstGeom>
          <a:noFill/>
        </p:spPr>
        <p:txBody>
          <a:bodyPr wrap="square" rtlCol="0">
            <a:spAutoFit/>
          </a:bodyPr>
          <a:lstStyle/>
          <a:p>
            <a:r>
              <a:rPr lang="zh-CN" altLang="en-US" sz="4800">
                <a:solidFill>
                  <a:schemeClr val="bg1"/>
                </a:solidFill>
                <a:latin typeface="思源宋体 CN Light" panose="02020300000000000000" charset="-122"/>
                <a:ea typeface="思源宋体 CN Light" panose="02020300000000000000" charset="-122"/>
                <a:sym typeface="汉仪程行简" panose="00020600040101010101" charset="-122"/>
              </a:rPr>
              <a:t>嘉庚创新实验室</a:t>
            </a:r>
          </a:p>
        </p:txBody>
      </p:sp>
      <p:sp>
        <p:nvSpPr>
          <p:cNvPr id="64" name="文本框 63"/>
          <p:cNvSpPr txBox="1"/>
          <p:nvPr/>
        </p:nvSpPr>
        <p:spPr>
          <a:xfrm>
            <a:off x="1517015" y="3621405"/>
            <a:ext cx="9157335" cy="1754326"/>
          </a:xfrm>
          <a:prstGeom prst="rect">
            <a:avLst/>
          </a:prstGeom>
          <a:noFill/>
        </p:spPr>
        <p:txBody>
          <a:bodyPr wrap="square" rtlCol="0">
            <a:spAutoFit/>
          </a:bodyPr>
          <a:lstStyle/>
          <a:p>
            <a:pPr algn="ctr"/>
            <a:r>
              <a:rPr lang="zh-CN" altLang="en-US" sz="5400" b="1" dirty="0">
                <a:solidFill>
                  <a:srgbClr val="003D8B"/>
                </a:solidFill>
                <a:latin typeface="思源宋体 CN Light" panose="02020300000000000000" charset="-122"/>
                <a:ea typeface="思源宋体 CN Light" panose="02020300000000000000" charset="-122"/>
                <a:cs typeface="阿里巴巴普惠体 R" panose="00020600040101010101" pitchFamily="18" charset="-122"/>
                <a:sym typeface="+mn-ea"/>
              </a:rPr>
              <a:t>三离子束切割机</a:t>
            </a:r>
            <a:endParaRPr lang="en-US" altLang="zh-CN" sz="5400" b="1" dirty="0">
              <a:solidFill>
                <a:srgbClr val="003D8B"/>
              </a:solidFill>
              <a:latin typeface="思源宋体 CN Light" panose="02020300000000000000" charset="-122"/>
              <a:ea typeface="思源宋体 CN Light" panose="02020300000000000000" charset="-122"/>
              <a:cs typeface="阿里巴巴普惠体 R" panose="00020600040101010101" pitchFamily="18" charset="-122"/>
              <a:sym typeface="+mn-ea"/>
            </a:endParaRPr>
          </a:p>
          <a:p>
            <a:pPr algn="ctr"/>
            <a:r>
              <a:rPr lang="zh-CN" altLang="en-US" sz="5400" b="1" dirty="0">
                <a:solidFill>
                  <a:srgbClr val="003D8B"/>
                </a:solidFill>
                <a:latin typeface="思源宋体 CN Light" panose="02020300000000000000" charset="-122"/>
                <a:ea typeface="思源宋体 CN Light" panose="02020300000000000000" charset="-122"/>
                <a:cs typeface="阿里巴巴普惠体 R" panose="00020600040101010101" pitchFamily="18" charset="-122"/>
                <a:sym typeface="+mn-ea"/>
              </a:rPr>
              <a:t>基本原理与操作指南</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3"/>
          <p:cNvSpPr/>
          <p:nvPr/>
        </p:nvSpPr>
        <p:spPr>
          <a:xfrm rot="5400000">
            <a:off x="333375" y="123190"/>
            <a:ext cx="892175" cy="647065"/>
          </a:xfrm>
          <a:custGeom>
            <a:avLst/>
            <a:gdLst>
              <a:gd name="connsiteX0" fmla="*/ 0 w 3562350"/>
              <a:gd name="connsiteY0" fmla="*/ 2232575 h 2232576"/>
              <a:gd name="connsiteX1" fmla="*/ 0 w 3562350"/>
              <a:gd name="connsiteY1" fmla="*/ 1551 h 2232576"/>
              <a:gd name="connsiteX2" fmla="*/ 2414546 w 3562350"/>
              <a:gd name="connsiteY2" fmla="*/ 1551 h 2232576"/>
              <a:gd name="connsiteX3" fmla="*/ 2445287 w 3562350"/>
              <a:gd name="connsiteY3" fmla="*/ 0 h 2232576"/>
              <a:gd name="connsiteX4" fmla="*/ 3562350 w 3562350"/>
              <a:gd name="connsiteY4" fmla="*/ 1116288 h 2232576"/>
              <a:gd name="connsiteX5" fmla="*/ 2559500 w 3562350"/>
              <a:gd name="connsiteY5" fmla="*/ 2226813 h 2232576"/>
              <a:gd name="connsiteX6" fmla="*/ 2446838 w 3562350"/>
              <a:gd name="connsiteY6" fmla="*/ 2232498 h 2232576"/>
              <a:gd name="connsiteX7" fmla="*/ 2446838 w 3562350"/>
              <a:gd name="connsiteY7" fmla="*/ 2232575 h 2232576"/>
              <a:gd name="connsiteX8" fmla="*/ 2445303 w 3562350"/>
              <a:gd name="connsiteY8" fmla="*/ 2232575 h 2232576"/>
              <a:gd name="connsiteX9" fmla="*/ 2445287 w 3562350"/>
              <a:gd name="connsiteY9" fmla="*/ 2232576 h 2232576"/>
              <a:gd name="connsiteX10" fmla="*/ 2445271 w 3562350"/>
              <a:gd name="connsiteY10" fmla="*/ 2232575 h 223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62350" h="2232576">
                <a:moveTo>
                  <a:pt x="0" y="2232575"/>
                </a:moveTo>
                <a:lnTo>
                  <a:pt x="0" y="1551"/>
                </a:lnTo>
                <a:lnTo>
                  <a:pt x="2414546" y="1551"/>
                </a:lnTo>
                <a:lnTo>
                  <a:pt x="2445287" y="0"/>
                </a:lnTo>
                <a:cubicBezTo>
                  <a:pt x="3062224" y="0"/>
                  <a:pt x="3562350" y="499779"/>
                  <a:pt x="3562350" y="1116288"/>
                </a:cubicBezTo>
                <a:cubicBezTo>
                  <a:pt x="3562350" y="1694265"/>
                  <a:pt x="3122786" y="2169648"/>
                  <a:pt x="2559500" y="2226813"/>
                </a:cubicBezTo>
                <a:lnTo>
                  <a:pt x="2446838" y="2232498"/>
                </a:lnTo>
                <a:lnTo>
                  <a:pt x="2446838" y="2232575"/>
                </a:lnTo>
                <a:lnTo>
                  <a:pt x="2445303" y="2232575"/>
                </a:lnTo>
                <a:lnTo>
                  <a:pt x="2445287" y="2232576"/>
                </a:lnTo>
                <a:lnTo>
                  <a:pt x="2445271" y="2232575"/>
                </a:lnTo>
                <a:close/>
              </a:path>
            </a:pathLst>
          </a:custGeom>
          <a:solidFill>
            <a:srgbClr val="003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文本框 1"/>
          <p:cNvSpPr txBox="1"/>
          <p:nvPr/>
        </p:nvSpPr>
        <p:spPr>
          <a:xfrm>
            <a:off x="295275" y="130810"/>
            <a:ext cx="969010" cy="521970"/>
          </a:xfrm>
          <a:prstGeom prst="rect">
            <a:avLst/>
          </a:prstGeom>
          <a:noFill/>
        </p:spPr>
        <p:txBody>
          <a:bodyPr wrap="square" rtlCol="0">
            <a:spAutoFit/>
          </a:bodyPr>
          <a:lstStyle/>
          <a:p>
            <a:pPr algn="ctr"/>
            <a:r>
              <a:rPr lang="en-US" altLang="zh-CN" sz="2800" dirty="0">
                <a:solidFill>
                  <a:schemeClr val="bg1"/>
                </a:solidFill>
                <a:latin typeface="Stencil" panose="040409050D0802020404" pitchFamily="82" charset="0"/>
              </a:rPr>
              <a:t>03</a:t>
            </a:r>
            <a:endParaRPr lang="zh-CN" altLang="en-US" sz="2800" dirty="0">
              <a:solidFill>
                <a:schemeClr val="bg1"/>
              </a:solidFill>
              <a:latin typeface="Stencil" panose="040409050D0802020404" pitchFamily="82" charset="0"/>
            </a:endParaRPr>
          </a:p>
        </p:txBody>
      </p:sp>
      <p:pic>
        <p:nvPicPr>
          <p:cNvPr id="3" name="图片 2" descr="嘉庚创新实验室(大概是纽因特蓝)"/>
          <p:cNvPicPr>
            <a:picLocks noChangeAspect="1"/>
          </p:cNvPicPr>
          <p:nvPr>
            <p:custDataLst>
              <p:tags r:id="rId2"/>
            </p:custDataLst>
          </p:nvPr>
        </p:nvPicPr>
        <p:blipFill>
          <a:blip r:embed="rId4"/>
          <a:stretch>
            <a:fillRect/>
          </a:stretch>
        </p:blipFill>
        <p:spPr>
          <a:xfrm>
            <a:off x="9194800" y="46355"/>
            <a:ext cx="2776220" cy="767080"/>
          </a:xfrm>
          <a:prstGeom prst="rect">
            <a:avLst/>
          </a:prstGeom>
        </p:spPr>
      </p:pic>
      <p:sp>
        <p:nvSpPr>
          <p:cNvPr id="5" name="文本框 4">
            <a:extLst>
              <a:ext uri="{FF2B5EF4-FFF2-40B4-BE49-F238E27FC236}">
                <a16:creationId xmlns:a16="http://schemas.microsoft.com/office/drawing/2014/main" id="{A6736FD5-C5E5-4923-8854-D2C524513F4F}"/>
              </a:ext>
            </a:extLst>
          </p:cNvPr>
          <p:cNvSpPr txBox="1"/>
          <p:nvPr/>
        </p:nvSpPr>
        <p:spPr>
          <a:xfrm>
            <a:off x="1333849" y="434722"/>
            <a:ext cx="4823670" cy="523220"/>
          </a:xfrm>
          <a:prstGeom prst="rect">
            <a:avLst/>
          </a:prstGeom>
          <a:solidFill>
            <a:srgbClr val="003D8B"/>
          </a:solidFill>
        </p:spPr>
        <p:txBody>
          <a:bodyPr wrap="square" rtlCol="0">
            <a:spAutoFit/>
          </a:bodyPr>
          <a:lstStyle/>
          <a:p>
            <a:r>
              <a:rPr lang="zh-CN" altLang="en-US" sz="2800" dirty="0">
                <a:solidFill>
                  <a:schemeClr val="bg1"/>
                </a:solidFill>
              </a:rPr>
              <a:t>三离子束切割机的应用案例</a:t>
            </a:r>
          </a:p>
        </p:txBody>
      </p:sp>
      <p:pic>
        <p:nvPicPr>
          <p:cNvPr id="6" name="图片 5">
            <a:extLst>
              <a:ext uri="{FF2B5EF4-FFF2-40B4-BE49-F238E27FC236}">
                <a16:creationId xmlns:a16="http://schemas.microsoft.com/office/drawing/2014/main" id="{E641E29C-EC28-4050-B28F-6EE50B0DB296}"/>
              </a:ext>
            </a:extLst>
          </p:cNvPr>
          <p:cNvPicPr>
            <a:picLocks noChangeAspect="1"/>
          </p:cNvPicPr>
          <p:nvPr/>
        </p:nvPicPr>
        <p:blipFill>
          <a:blip r:embed="rId5"/>
          <a:stretch>
            <a:fillRect/>
          </a:stretch>
        </p:blipFill>
        <p:spPr>
          <a:xfrm>
            <a:off x="1089206" y="1132334"/>
            <a:ext cx="10013588" cy="5040000"/>
          </a:xfrm>
          <a:prstGeom prst="rect">
            <a:avLst/>
          </a:prstGeom>
        </p:spPr>
      </p:pic>
    </p:spTree>
    <p:custDataLst>
      <p:tags r:id="rId1"/>
    </p:custDataLst>
    <p:extLst>
      <p:ext uri="{BB962C8B-B14F-4D97-AF65-F5344CB8AC3E}">
        <p14:creationId xmlns:p14="http://schemas.microsoft.com/office/powerpoint/2010/main" val="3601549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3"/>
          <p:cNvSpPr/>
          <p:nvPr/>
        </p:nvSpPr>
        <p:spPr>
          <a:xfrm rot="5400000">
            <a:off x="333375" y="123190"/>
            <a:ext cx="892175" cy="647065"/>
          </a:xfrm>
          <a:custGeom>
            <a:avLst/>
            <a:gdLst>
              <a:gd name="connsiteX0" fmla="*/ 0 w 3562350"/>
              <a:gd name="connsiteY0" fmla="*/ 2232575 h 2232576"/>
              <a:gd name="connsiteX1" fmla="*/ 0 w 3562350"/>
              <a:gd name="connsiteY1" fmla="*/ 1551 h 2232576"/>
              <a:gd name="connsiteX2" fmla="*/ 2414546 w 3562350"/>
              <a:gd name="connsiteY2" fmla="*/ 1551 h 2232576"/>
              <a:gd name="connsiteX3" fmla="*/ 2445287 w 3562350"/>
              <a:gd name="connsiteY3" fmla="*/ 0 h 2232576"/>
              <a:gd name="connsiteX4" fmla="*/ 3562350 w 3562350"/>
              <a:gd name="connsiteY4" fmla="*/ 1116288 h 2232576"/>
              <a:gd name="connsiteX5" fmla="*/ 2559500 w 3562350"/>
              <a:gd name="connsiteY5" fmla="*/ 2226813 h 2232576"/>
              <a:gd name="connsiteX6" fmla="*/ 2446838 w 3562350"/>
              <a:gd name="connsiteY6" fmla="*/ 2232498 h 2232576"/>
              <a:gd name="connsiteX7" fmla="*/ 2446838 w 3562350"/>
              <a:gd name="connsiteY7" fmla="*/ 2232575 h 2232576"/>
              <a:gd name="connsiteX8" fmla="*/ 2445303 w 3562350"/>
              <a:gd name="connsiteY8" fmla="*/ 2232575 h 2232576"/>
              <a:gd name="connsiteX9" fmla="*/ 2445287 w 3562350"/>
              <a:gd name="connsiteY9" fmla="*/ 2232576 h 2232576"/>
              <a:gd name="connsiteX10" fmla="*/ 2445271 w 3562350"/>
              <a:gd name="connsiteY10" fmla="*/ 2232575 h 223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62350" h="2232576">
                <a:moveTo>
                  <a:pt x="0" y="2232575"/>
                </a:moveTo>
                <a:lnTo>
                  <a:pt x="0" y="1551"/>
                </a:lnTo>
                <a:lnTo>
                  <a:pt x="2414546" y="1551"/>
                </a:lnTo>
                <a:lnTo>
                  <a:pt x="2445287" y="0"/>
                </a:lnTo>
                <a:cubicBezTo>
                  <a:pt x="3062224" y="0"/>
                  <a:pt x="3562350" y="499779"/>
                  <a:pt x="3562350" y="1116288"/>
                </a:cubicBezTo>
                <a:cubicBezTo>
                  <a:pt x="3562350" y="1694265"/>
                  <a:pt x="3122786" y="2169648"/>
                  <a:pt x="2559500" y="2226813"/>
                </a:cubicBezTo>
                <a:lnTo>
                  <a:pt x="2446838" y="2232498"/>
                </a:lnTo>
                <a:lnTo>
                  <a:pt x="2446838" y="2232575"/>
                </a:lnTo>
                <a:lnTo>
                  <a:pt x="2445303" y="2232575"/>
                </a:lnTo>
                <a:lnTo>
                  <a:pt x="2445287" y="2232576"/>
                </a:lnTo>
                <a:lnTo>
                  <a:pt x="2445271" y="2232575"/>
                </a:lnTo>
                <a:close/>
              </a:path>
            </a:pathLst>
          </a:custGeom>
          <a:solidFill>
            <a:srgbClr val="003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文本框 1"/>
          <p:cNvSpPr txBox="1"/>
          <p:nvPr/>
        </p:nvSpPr>
        <p:spPr>
          <a:xfrm>
            <a:off x="295275" y="130810"/>
            <a:ext cx="969010" cy="521970"/>
          </a:xfrm>
          <a:prstGeom prst="rect">
            <a:avLst/>
          </a:prstGeom>
          <a:noFill/>
        </p:spPr>
        <p:txBody>
          <a:bodyPr wrap="square" rtlCol="0">
            <a:spAutoFit/>
          </a:bodyPr>
          <a:lstStyle/>
          <a:p>
            <a:pPr algn="ctr"/>
            <a:r>
              <a:rPr lang="en-US" altLang="zh-CN" sz="2800" dirty="0">
                <a:solidFill>
                  <a:schemeClr val="bg1"/>
                </a:solidFill>
                <a:latin typeface="Stencil" panose="040409050D0802020404" pitchFamily="82" charset="0"/>
              </a:rPr>
              <a:t>04</a:t>
            </a:r>
            <a:endParaRPr lang="zh-CN" altLang="en-US" sz="2800" dirty="0">
              <a:solidFill>
                <a:schemeClr val="bg1"/>
              </a:solidFill>
              <a:latin typeface="Stencil" panose="040409050D0802020404" pitchFamily="82" charset="0"/>
            </a:endParaRPr>
          </a:p>
        </p:txBody>
      </p:sp>
      <p:pic>
        <p:nvPicPr>
          <p:cNvPr id="3" name="图片 2" descr="嘉庚创新实验室(大概是纽因特蓝)"/>
          <p:cNvPicPr>
            <a:picLocks noChangeAspect="1"/>
          </p:cNvPicPr>
          <p:nvPr>
            <p:custDataLst>
              <p:tags r:id="rId2"/>
            </p:custDataLst>
          </p:nvPr>
        </p:nvPicPr>
        <p:blipFill>
          <a:blip r:embed="rId4"/>
          <a:stretch>
            <a:fillRect/>
          </a:stretch>
        </p:blipFill>
        <p:spPr>
          <a:xfrm>
            <a:off x="9194800" y="46355"/>
            <a:ext cx="2776220" cy="767080"/>
          </a:xfrm>
          <a:prstGeom prst="rect">
            <a:avLst/>
          </a:prstGeom>
        </p:spPr>
      </p:pic>
      <p:sp>
        <p:nvSpPr>
          <p:cNvPr id="5" name="文本框 4">
            <a:extLst>
              <a:ext uri="{FF2B5EF4-FFF2-40B4-BE49-F238E27FC236}">
                <a16:creationId xmlns:a16="http://schemas.microsoft.com/office/drawing/2014/main" id="{A6736FD5-C5E5-4923-8854-D2C524513F4F}"/>
              </a:ext>
            </a:extLst>
          </p:cNvPr>
          <p:cNvSpPr txBox="1"/>
          <p:nvPr/>
        </p:nvSpPr>
        <p:spPr>
          <a:xfrm>
            <a:off x="1333849" y="434722"/>
            <a:ext cx="4823670" cy="523220"/>
          </a:xfrm>
          <a:prstGeom prst="rect">
            <a:avLst/>
          </a:prstGeom>
          <a:solidFill>
            <a:srgbClr val="003D8B"/>
          </a:solidFill>
        </p:spPr>
        <p:txBody>
          <a:bodyPr wrap="square" rtlCol="0">
            <a:spAutoFit/>
          </a:bodyPr>
          <a:lstStyle/>
          <a:p>
            <a:r>
              <a:rPr lang="zh-CN" altLang="en-US" sz="2800" dirty="0">
                <a:solidFill>
                  <a:schemeClr val="bg1"/>
                </a:solidFill>
              </a:rPr>
              <a:t>三离子束切割机的操作方法</a:t>
            </a:r>
          </a:p>
        </p:txBody>
      </p:sp>
      <p:sp>
        <p:nvSpPr>
          <p:cNvPr id="6" name="文本框 5">
            <a:extLst>
              <a:ext uri="{FF2B5EF4-FFF2-40B4-BE49-F238E27FC236}">
                <a16:creationId xmlns:a16="http://schemas.microsoft.com/office/drawing/2014/main" id="{97CFA04F-EC02-469F-BC70-9F266E9A1B67}"/>
              </a:ext>
            </a:extLst>
          </p:cNvPr>
          <p:cNvSpPr txBox="1"/>
          <p:nvPr/>
        </p:nvSpPr>
        <p:spPr>
          <a:xfrm>
            <a:off x="1020304" y="1006679"/>
            <a:ext cx="10151393" cy="5786199"/>
          </a:xfrm>
          <a:prstGeom prst="rect">
            <a:avLst/>
          </a:prstGeom>
          <a:noFill/>
        </p:spPr>
        <p:txBody>
          <a:bodyPr wrap="square" rtlCol="0">
            <a:spAutoFit/>
          </a:bodyPr>
          <a:lstStyle/>
          <a:p>
            <a:r>
              <a:rPr lang="zh-CN" altLang="en-US" b="1" dirty="0">
                <a:solidFill>
                  <a:schemeClr val="tx2">
                    <a:lumMod val="50000"/>
                    <a:lumOff val="50000"/>
                  </a:schemeClr>
                </a:solidFill>
                <a:latin typeface="+mj-ea"/>
                <a:ea typeface="+mj-ea"/>
              </a:rPr>
              <a:t>截面切割操作方法</a:t>
            </a:r>
            <a:endParaRPr lang="en-US" altLang="zh-CN" sz="1600" b="1" dirty="0">
              <a:solidFill>
                <a:schemeClr val="tx2">
                  <a:lumMod val="50000"/>
                  <a:lumOff val="50000"/>
                </a:schemeClr>
              </a:solidFill>
              <a:latin typeface="+mj-ea"/>
              <a:ea typeface="+mj-ea"/>
            </a:endParaRPr>
          </a:p>
          <a:p>
            <a:pPr marL="342900" lvl="0" indent="-342900">
              <a:buFont typeface="+mj-lt"/>
              <a:buAutoNum type="arabicPeriod"/>
            </a:pPr>
            <a:r>
              <a:rPr lang="zh-CN" altLang="zh-CN" sz="1600" dirty="0">
                <a:latin typeface="+mj-ea"/>
                <a:ea typeface="+mj-ea"/>
              </a:rPr>
              <a:t>设备开机。打开设备电源（电源开关位于设备背面右下方），点击</a:t>
            </a:r>
            <a:r>
              <a:rPr lang="en-US" altLang="zh-CN" sz="1600" dirty="0">
                <a:latin typeface="+mj-ea"/>
                <a:ea typeface="+mj-ea"/>
              </a:rPr>
              <a:t>Pump</a:t>
            </a:r>
            <a:r>
              <a:rPr lang="zh-CN" altLang="zh-CN" sz="1600" dirty="0">
                <a:latin typeface="+mj-ea"/>
                <a:ea typeface="+mj-ea"/>
              </a:rPr>
              <a:t>，预热设备。</a:t>
            </a:r>
          </a:p>
          <a:p>
            <a:pPr marL="342900" lvl="0" indent="-342900">
              <a:buFont typeface="+mj-lt"/>
              <a:buAutoNum type="arabicPeriod"/>
            </a:pPr>
            <a:r>
              <a:rPr lang="zh-CN" altLang="zh-CN" sz="1600" dirty="0">
                <a:latin typeface="+mj-ea"/>
                <a:ea typeface="+mj-ea"/>
              </a:rPr>
              <a:t>安装样品。准备调节夹具，将限位挡板打开，使用内六角螺丝将样品座固定在调节夹具上并在样品座表面贴上双面胶。合上限位挡板，将样品切割边缘靠在挡板边缘后，再固定样品。最后，翻开限位挡板，松开螺丝取下样品座。</a:t>
            </a:r>
            <a:endParaRPr lang="en-US" altLang="zh-CN" sz="1600" dirty="0">
              <a:latin typeface="+mj-ea"/>
              <a:ea typeface="+mj-ea"/>
            </a:endParaRPr>
          </a:p>
          <a:p>
            <a:pPr marL="342900" lvl="0" indent="-342900">
              <a:buFont typeface="+mj-lt"/>
              <a:buAutoNum type="arabicPeriod"/>
            </a:pPr>
            <a:endParaRPr lang="en-US" altLang="zh-CN" sz="1600" dirty="0">
              <a:latin typeface="+mj-ea"/>
              <a:ea typeface="+mj-ea"/>
            </a:endParaRPr>
          </a:p>
          <a:p>
            <a:pPr marL="342900" lvl="0" indent="-342900">
              <a:buFont typeface="+mj-lt"/>
              <a:buAutoNum type="arabicPeriod"/>
            </a:pPr>
            <a:endParaRPr lang="en-US" altLang="zh-CN" sz="1600" dirty="0">
              <a:latin typeface="+mj-ea"/>
              <a:ea typeface="+mj-ea"/>
            </a:endParaRPr>
          </a:p>
          <a:p>
            <a:pPr marL="342900" lvl="0" indent="-342900">
              <a:buFont typeface="+mj-lt"/>
              <a:buAutoNum type="arabicPeriod"/>
            </a:pPr>
            <a:endParaRPr lang="en-US" altLang="zh-CN" sz="1600" dirty="0">
              <a:latin typeface="+mj-ea"/>
              <a:ea typeface="+mj-ea"/>
            </a:endParaRPr>
          </a:p>
          <a:p>
            <a:pPr marL="342900" lvl="0" indent="-342900">
              <a:buFont typeface="+mj-lt"/>
              <a:buAutoNum type="arabicPeriod"/>
            </a:pPr>
            <a:endParaRPr lang="en-US" altLang="zh-CN" sz="1600" dirty="0">
              <a:latin typeface="+mj-ea"/>
              <a:ea typeface="+mj-ea"/>
            </a:endParaRPr>
          </a:p>
          <a:p>
            <a:pPr marL="342900" lvl="0" indent="-342900">
              <a:buFont typeface="+mj-lt"/>
              <a:buAutoNum type="arabicPeriod"/>
            </a:pPr>
            <a:endParaRPr lang="en-US" altLang="zh-CN" sz="1600" dirty="0">
              <a:latin typeface="+mj-ea"/>
              <a:ea typeface="+mj-ea"/>
            </a:endParaRPr>
          </a:p>
          <a:p>
            <a:pPr marL="342900" lvl="0" indent="-342900">
              <a:buFont typeface="+mj-lt"/>
              <a:buAutoNum type="arabicPeriod"/>
            </a:pPr>
            <a:endParaRPr lang="en-US" altLang="zh-CN" sz="1600" dirty="0">
              <a:latin typeface="+mj-ea"/>
              <a:ea typeface="+mj-ea"/>
            </a:endParaRPr>
          </a:p>
          <a:p>
            <a:pPr marL="342900" lvl="0" indent="-342900">
              <a:buFont typeface="+mj-lt"/>
              <a:buAutoNum type="arabicPeriod"/>
            </a:pPr>
            <a:endParaRPr lang="en-US" altLang="zh-CN" sz="1600" dirty="0">
              <a:latin typeface="+mj-ea"/>
              <a:ea typeface="+mj-ea"/>
            </a:endParaRPr>
          </a:p>
          <a:p>
            <a:pPr marL="342900" lvl="0" indent="-342900">
              <a:buFont typeface="+mj-lt"/>
              <a:buAutoNum type="arabicPeriod"/>
            </a:pPr>
            <a:endParaRPr lang="en-US" altLang="zh-CN" sz="1600" dirty="0">
              <a:latin typeface="+mj-ea"/>
              <a:ea typeface="+mj-ea"/>
            </a:endParaRPr>
          </a:p>
          <a:p>
            <a:pPr marL="342900" lvl="0" indent="-342900">
              <a:buFont typeface="+mj-lt"/>
              <a:buAutoNum type="arabicPeriod"/>
            </a:pPr>
            <a:endParaRPr lang="en-US" altLang="zh-CN" sz="1600" dirty="0">
              <a:latin typeface="+mj-ea"/>
              <a:ea typeface="+mj-ea"/>
            </a:endParaRPr>
          </a:p>
          <a:p>
            <a:pPr marL="342900" lvl="0" indent="-342900">
              <a:buFont typeface="+mj-lt"/>
              <a:buAutoNum type="arabicPeriod"/>
            </a:pPr>
            <a:endParaRPr lang="zh-CN" altLang="zh-CN" sz="1600" dirty="0">
              <a:latin typeface="+mj-ea"/>
              <a:ea typeface="+mj-ea"/>
            </a:endParaRPr>
          </a:p>
          <a:p>
            <a:pPr marL="342900" lvl="0" indent="-342900">
              <a:buFont typeface="+mj-lt"/>
              <a:buAutoNum type="arabicPeriod"/>
            </a:pPr>
            <a:r>
              <a:rPr lang="zh-CN" altLang="zh-CN" sz="1600" dirty="0">
                <a:latin typeface="+mj-ea"/>
                <a:ea typeface="+mj-ea"/>
              </a:rPr>
              <a:t>点击主界面</a:t>
            </a:r>
            <a:r>
              <a:rPr lang="en-US" altLang="zh-CN" sz="1600" dirty="0">
                <a:latin typeface="+mj-ea"/>
                <a:ea typeface="+mj-ea"/>
              </a:rPr>
              <a:t>Vent</a:t>
            </a:r>
            <a:r>
              <a:rPr lang="zh-CN" altLang="zh-CN" sz="1600" dirty="0">
                <a:latin typeface="+mj-ea"/>
                <a:ea typeface="+mj-ea"/>
              </a:rPr>
              <a:t>破真空，待真空压力显示大于</a:t>
            </a:r>
            <a:r>
              <a:rPr lang="en-US" altLang="zh-CN" sz="1600" dirty="0">
                <a:latin typeface="+mj-ea"/>
                <a:ea typeface="+mj-ea"/>
              </a:rPr>
              <a:t>200mbar</a:t>
            </a:r>
            <a:r>
              <a:rPr lang="zh-CN" altLang="zh-CN" sz="1600" dirty="0">
                <a:latin typeface="+mj-ea"/>
                <a:ea typeface="+mj-ea"/>
              </a:rPr>
              <a:t>，打开仓门；</a:t>
            </a:r>
          </a:p>
          <a:p>
            <a:pPr marL="342900" lvl="0" indent="-342900">
              <a:buFont typeface="+mj-lt"/>
              <a:buAutoNum type="arabicPeriod"/>
            </a:pPr>
            <a:r>
              <a:rPr lang="zh-CN" altLang="zh-CN" sz="1600" dirty="0">
                <a:latin typeface="+mj-ea"/>
                <a:ea typeface="+mj-ea"/>
              </a:rPr>
              <a:t>固定样品。</a:t>
            </a:r>
          </a:p>
          <a:p>
            <a:pPr lvl="1"/>
            <a:r>
              <a:rPr lang="en-US" altLang="zh-CN" sz="1600" dirty="0">
                <a:latin typeface="+mj-ea"/>
                <a:ea typeface="+mj-ea"/>
              </a:rPr>
              <a:t>a</a:t>
            </a:r>
            <a:r>
              <a:rPr lang="zh-CN" altLang="zh-CN" sz="1600" dirty="0">
                <a:latin typeface="+mj-ea"/>
                <a:ea typeface="+mj-ea"/>
              </a:rPr>
              <a:t>）将安装好样品的样品座安装在样品台上，用内六角进行固定（固定右侧螺丝即可），如图</a:t>
            </a:r>
            <a:r>
              <a:rPr lang="en-US" altLang="zh-CN" sz="1600" dirty="0">
                <a:latin typeface="+mj-ea"/>
                <a:ea typeface="+mj-ea"/>
              </a:rPr>
              <a:t>1</a:t>
            </a:r>
            <a:r>
              <a:rPr lang="zh-CN" altLang="zh-CN" sz="1600" dirty="0">
                <a:latin typeface="+mj-ea"/>
                <a:ea typeface="+mj-ea"/>
              </a:rPr>
              <a:t>；</a:t>
            </a:r>
          </a:p>
          <a:p>
            <a:pPr lvl="1"/>
            <a:r>
              <a:rPr lang="en-US" altLang="zh-CN" sz="1600" dirty="0">
                <a:latin typeface="+mj-ea"/>
                <a:ea typeface="+mj-ea"/>
              </a:rPr>
              <a:t>b</a:t>
            </a:r>
            <a:r>
              <a:rPr lang="zh-CN" altLang="zh-CN" sz="1600" dirty="0">
                <a:latin typeface="+mj-ea"/>
                <a:ea typeface="+mj-ea"/>
              </a:rPr>
              <a:t>）通过体式显微镜可以观察到样品位置，如图</a:t>
            </a:r>
            <a:r>
              <a:rPr lang="en-US" altLang="zh-CN" sz="1600" dirty="0">
                <a:latin typeface="+mj-ea"/>
                <a:ea typeface="+mj-ea"/>
              </a:rPr>
              <a:t>3</a:t>
            </a:r>
            <a:r>
              <a:rPr lang="zh-CN" altLang="zh-CN" sz="1600" dirty="0">
                <a:latin typeface="+mj-ea"/>
                <a:ea typeface="+mj-ea"/>
              </a:rPr>
              <a:t>；</a:t>
            </a:r>
          </a:p>
          <a:p>
            <a:pPr lvl="1"/>
            <a:r>
              <a:rPr lang="en-US" altLang="zh-CN" sz="1600" dirty="0">
                <a:latin typeface="+mj-ea"/>
                <a:ea typeface="+mj-ea"/>
              </a:rPr>
              <a:t>c</a:t>
            </a:r>
            <a:r>
              <a:rPr lang="zh-CN" altLang="zh-CN" sz="1600" dirty="0">
                <a:latin typeface="+mj-ea"/>
                <a:ea typeface="+mj-ea"/>
              </a:rPr>
              <a:t>）顺时针旋转样品台前端的旋钮，样品会逐渐靠近金属挡板，留下</a:t>
            </a:r>
            <a:r>
              <a:rPr lang="en-US" altLang="zh-CN" sz="1600" dirty="0">
                <a:latin typeface="+mj-ea"/>
                <a:ea typeface="+mj-ea"/>
              </a:rPr>
              <a:t>1~2</a:t>
            </a:r>
            <a:r>
              <a:rPr lang="zh-CN" altLang="zh-CN" sz="1600" dirty="0">
                <a:latin typeface="+mj-ea"/>
                <a:ea typeface="+mj-ea"/>
              </a:rPr>
              <a:t>个刻度的距离，如图</a:t>
            </a:r>
            <a:r>
              <a:rPr lang="en-US" altLang="zh-CN" sz="1600" dirty="0">
                <a:latin typeface="+mj-ea"/>
                <a:ea typeface="+mj-ea"/>
              </a:rPr>
              <a:t>4</a:t>
            </a:r>
            <a:r>
              <a:rPr lang="zh-CN" altLang="zh-CN" sz="1600" dirty="0">
                <a:latin typeface="+mj-ea"/>
                <a:ea typeface="+mj-ea"/>
              </a:rPr>
              <a:t>；</a:t>
            </a:r>
          </a:p>
          <a:p>
            <a:pPr lvl="1"/>
            <a:r>
              <a:rPr lang="en-US" altLang="zh-CN" sz="1600" dirty="0">
                <a:latin typeface="+mj-ea"/>
                <a:ea typeface="+mj-ea"/>
              </a:rPr>
              <a:t>d</a:t>
            </a:r>
            <a:r>
              <a:rPr lang="zh-CN" altLang="zh-CN" sz="1600" dirty="0">
                <a:latin typeface="+mj-ea"/>
                <a:ea typeface="+mj-ea"/>
              </a:rPr>
              <a:t>）旋转样品台右侧的旋钮，样品可以左右移动，将加工位置移至金属挡板凹槽正下方；</a:t>
            </a:r>
            <a:endParaRPr lang="en-US" altLang="zh-CN" sz="1600" dirty="0">
              <a:latin typeface="+mj-ea"/>
              <a:ea typeface="+mj-ea"/>
            </a:endParaRPr>
          </a:p>
          <a:p>
            <a:pPr lvl="1"/>
            <a:r>
              <a:rPr lang="en-US" altLang="zh-CN" sz="1600" dirty="0">
                <a:latin typeface="+mj-ea"/>
              </a:rPr>
              <a:t>e</a:t>
            </a:r>
            <a:r>
              <a:rPr lang="zh-CN" altLang="zh-CN" sz="1600" dirty="0">
                <a:latin typeface="+mj-ea"/>
              </a:rPr>
              <a:t>）双手按住样品台两侧，向前用力将样品台翻转</a:t>
            </a:r>
            <a:r>
              <a:rPr lang="en-US" altLang="zh-CN" sz="1600" dirty="0">
                <a:latin typeface="+mj-ea"/>
              </a:rPr>
              <a:t>90°</a:t>
            </a:r>
            <a:r>
              <a:rPr lang="zh-CN" altLang="zh-CN" sz="1600" dirty="0">
                <a:latin typeface="+mj-ea"/>
              </a:rPr>
              <a:t>，旋转样品台左侧的旋钮调整样品露出挡板的距离，一般离子切割距离为</a:t>
            </a:r>
            <a:r>
              <a:rPr lang="en-US" altLang="zh-CN" sz="1600" dirty="0">
                <a:latin typeface="+mj-ea"/>
              </a:rPr>
              <a:t>30~75μm</a:t>
            </a:r>
            <a:r>
              <a:rPr lang="zh-CN" altLang="zh-CN" sz="1600" dirty="0">
                <a:latin typeface="+mj-ea"/>
              </a:rPr>
              <a:t>（在最大放大倍率下每一小格代表</a:t>
            </a:r>
            <a:r>
              <a:rPr lang="en-US" altLang="zh-CN" sz="1600" dirty="0">
                <a:latin typeface="+mj-ea"/>
              </a:rPr>
              <a:t>15μm</a:t>
            </a:r>
            <a:r>
              <a:rPr lang="zh-CN" altLang="zh-CN" sz="1600" dirty="0">
                <a:latin typeface="+mj-ea"/>
              </a:rPr>
              <a:t>的长度），如图</a:t>
            </a:r>
            <a:r>
              <a:rPr lang="en-US" altLang="zh-CN" sz="1600" dirty="0">
                <a:latin typeface="+mj-ea"/>
              </a:rPr>
              <a:t>5</a:t>
            </a:r>
            <a:r>
              <a:rPr lang="zh-CN" altLang="zh-CN" sz="1600" dirty="0">
                <a:latin typeface="+mj-ea"/>
              </a:rPr>
              <a:t>；</a:t>
            </a:r>
          </a:p>
        </p:txBody>
      </p:sp>
      <p:pic>
        <p:nvPicPr>
          <p:cNvPr id="7" name="图片 6">
            <a:extLst>
              <a:ext uri="{FF2B5EF4-FFF2-40B4-BE49-F238E27FC236}">
                <a16:creationId xmlns:a16="http://schemas.microsoft.com/office/drawing/2014/main" id="{E457541F-7EA2-47EC-A851-D2EBE1689A86}"/>
              </a:ext>
            </a:extLst>
          </p:cNvPr>
          <p:cNvPicPr/>
          <p:nvPr/>
        </p:nvPicPr>
        <p:blipFill>
          <a:blip r:embed="rId5"/>
          <a:stretch>
            <a:fillRect/>
          </a:stretch>
        </p:blipFill>
        <p:spPr>
          <a:xfrm>
            <a:off x="2373191" y="2332139"/>
            <a:ext cx="7445618" cy="2315362"/>
          </a:xfrm>
          <a:prstGeom prst="rect">
            <a:avLst/>
          </a:prstGeom>
        </p:spPr>
      </p:pic>
    </p:spTree>
    <p:custDataLst>
      <p:tags r:id="rId1"/>
    </p:custDataLst>
    <p:extLst>
      <p:ext uri="{BB962C8B-B14F-4D97-AF65-F5344CB8AC3E}">
        <p14:creationId xmlns:p14="http://schemas.microsoft.com/office/powerpoint/2010/main" val="14306649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3"/>
          <p:cNvSpPr/>
          <p:nvPr/>
        </p:nvSpPr>
        <p:spPr>
          <a:xfrm rot="5400000">
            <a:off x="333375" y="123190"/>
            <a:ext cx="892175" cy="647065"/>
          </a:xfrm>
          <a:custGeom>
            <a:avLst/>
            <a:gdLst>
              <a:gd name="connsiteX0" fmla="*/ 0 w 3562350"/>
              <a:gd name="connsiteY0" fmla="*/ 2232575 h 2232576"/>
              <a:gd name="connsiteX1" fmla="*/ 0 w 3562350"/>
              <a:gd name="connsiteY1" fmla="*/ 1551 h 2232576"/>
              <a:gd name="connsiteX2" fmla="*/ 2414546 w 3562350"/>
              <a:gd name="connsiteY2" fmla="*/ 1551 h 2232576"/>
              <a:gd name="connsiteX3" fmla="*/ 2445287 w 3562350"/>
              <a:gd name="connsiteY3" fmla="*/ 0 h 2232576"/>
              <a:gd name="connsiteX4" fmla="*/ 3562350 w 3562350"/>
              <a:gd name="connsiteY4" fmla="*/ 1116288 h 2232576"/>
              <a:gd name="connsiteX5" fmla="*/ 2559500 w 3562350"/>
              <a:gd name="connsiteY5" fmla="*/ 2226813 h 2232576"/>
              <a:gd name="connsiteX6" fmla="*/ 2446838 w 3562350"/>
              <a:gd name="connsiteY6" fmla="*/ 2232498 h 2232576"/>
              <a:gd name="connsiteX7" fmla="*/ 2446838 w 3562350"/>
              <a:gd name="connsiteY7" fmla="*/ 2232575 h 2232576"/>
              <a:gd name="connsiteX8" fmla="*/ 2445303 w 3562350"/>
              <a:gd name="connsiteY8" fmla="*/ 2232575 h 2232576"/>
              <a:gd name="connsiteX9" fmla="*/ 2445287 w 3562350"/>
              <a:gd name="connsiteY9" fmla="*/ 2232576 h 2232576"/>
              <a:gd name="connsiteX10" fmla="*/ 2445271 w 3562350"/>
              <a:gd name="connsiteY10" fmla="*/ 2232575 h 223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62350" h="2232576">
                <a:moveTo>
                  <a:pt x="0" y="2232575"/>
                </a:moveTo>
                <a:lnTo>
                  <a:pt x="0" y="1551"/>
                </a:lnTo>
                <a:lnTo>
                  <a:pt x="2414546" y="1551"/>
                </a:lnTo>
                <a:lnTo>
                  <a:pt x="2445287" y="0"/>
                </a:lnTo>
                <a:cubicBezTo>
                  <a:pt x="3062224" y="0"/>
                  <a:pt x="3562350" y="499779"/>
                  <a:pt x="3562350" y="1116288"/>
                </a:cubicBezTo>
                <a:cubicBezTo>
                  <a:pt x="3562350" y="1694265"/>
                  <a:pt x="3122786" y="2169648"/>
                  <a:pt x="2559500" y="2226813"/>
                </a:cubicBezTo>
                <a:lnTo>
                  <a:pt x="2446838" y="2232498"/>
                </a:lnTo>
                <a:lnTo>
                  <a:pt x="2446838" y="2232575"/>
                </a:lnTo>
                <a:lnTo>
                  <a:pt x="2445303" y="2232575"/>
                </a:lnTo>
                <a:lnTo>
                  <a:pt x="2445287" y="2232576"/>
                </a:lnTo>
                <a:lnTo>
                  <a:pt x="2445271" y="2232575"/>
                </a:lnTo>
                <a:close/>
              </a:path>
            </a:pathLst>
          </a:custGeom>
          <a:solidFill>
            <a:srgbClr val="003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文本框 1"/>
          <p:cNvSpPr txBox="1"/>
          <p:nvPr/>
        </p:nvSpPr>
        <p:spPr>
          <a:xfrm>
            <a:off x="295275" y="130810"/>
            <a:ext cx="969010" cy="521970"/>
          </a:xfrm>
          <a:prstGeom prst="rect">
            <a:avLst/>
          </a:prstGeom>
          <a:noFill/>
        </p:spPr>
        <p:txBody>
          <a:bodyPr wrap="square" rtlCol="0">
            <a:spAutoFit/>
          </a:bodyPr>
          <a:lstStyle/>
          <a:p>
            <a:pPr algn="ctr"/>
            <a:r>
              <a:rPr lang="en-US" altLang="zh-CN" sz="2800" dirty="0">
                <a:solidFill>
                  <a:schemeClr val="bg1"/>
                </a:solidFill>
                <a:latin typeface="Stencil" panose="040409050D0802020404" pitchFamily="82" charset="0"/>
              </a:rPr>
              <a:t>04</a:t>
            </a:r>
            <a:endParaRPr lang="zh-CN" altLang="en-US" sz="2800" dirty="0">
              <a:solidFill>
                <a:schemeClr val="bg1"/>
              </a:solidFill>
              <a:latin typeface="Stencil" panose="040409050D0802020404" pitchFamily="82" charset="0"/>
            </a:endParaRPr>
          </a:p>
        </p:txBody>
      </p:sp>
      <p:pic>
        <p:nvPicPr>
          <p:cNvPr id="3" name="图片 2" descr="嘉庚创新实验室(大概是纽因特蓝)"/>
          <p:cNvPicPr>
            <a:picLocks noChangeAspect="1"/>
          </p:cNvPicPr>
          <p:nvPr>
            <p:custDataLst>
              <p:tags r:id="rId2"/>
            </p:custDataLst>
          </p:nvPr>
        </p:nvPicPr>
        <p:blipFill>
          <a:blip r:embed="rId4"/>
          <a:stretch>
            <a:fillRect/>
          </a:stretch>
        </p:blipFill>
        <p:spPr>
          <a:xfrm>
            <a:off x="9194800" y="46355"/>
            <a:ext cx="2776220" cy="767080"/>
          </a:xfrm>
          <a:prstGeom prst="rect">
            <a:avLst/>
          </a:prstGeom>
        </p:spPr>
      </p:pic>
      <p:sp>
        <p:nvSpPr>
          <p:cNvPr id="5" name="文本框 4">
            <a:extLst>
              <a:ext uri="{FF2B5EF4-FFF2-40B4-BE49-F238E27FC236}">
                <a16:creationId xmlns:a16="http://schemas.microsoft.com/office/drawing/2014/main" id="{A6736FD5-C5E5-4923-8854-D2C524513F4F}"/>
              </a:ext>
            </a:extLst>
          </p:cNvPr>
          <p:cNvSpPr txBox="1"/>
          <p:nvPr/>
        </p:nvSpPr>
        <p:spPr>
          <a:xfrm>
            <a:off x="1333849" y="434722"/>
            <a:ext cx="4823670" cy="523220"/>
          </a:xfrm>
          <a:prstGeom prst="rect">
            <a:avLst/>
          </a:prstGeom>
          <a:solidFill>
            <a:srgbClr val="003D8B"/>
          </a:solidFill>
        </p:spPr>
        <p:txBody>
          <a:bodyPr wrap="square" rtlCol="0">
            <a:spAutoFit/>
          </a:bodyPr>
          <a:lstStyle/>
          <a:p>
            <a:r>
              <a:rPr lang="zh-CN" altLang="en-US" sz="2800" dirty="0">
                <a:solidFill>
                  <a:schemeClr val="bg1"/>
                </a:solidFill>
              </a:rPr>
              <a:t>三离子束切割机的操作方法</a:t>
            </a:r>
          </a:p>
        </p:txBody>
      </p:sp>
      <p:sp>
        <p:nvSpPr>
          <p:cNvPr id="6" name="文本框 5">
            <a:extLst>
              <a:ext uri="{FF2B5EF4-FFF2-40B4-BE49-F238E27FC236}">
                <a16:creationId xmlns:a16="http://schemas.microsoft.com/office/drawing/2014/main" id="{97CFA04F-EC02-469F-BC70-9F266E9A1B67}"/>
              </a:ext>
            </a:extLst>
          </p:cNvPr>
          <p:cNvSpPr txBox="1"/>
          <p:nvPr/>
        </p:nvSpPr>
        <p:spPr>
          <a:xfrm>
            <a:off x="1020304" y="1023457"/>
            <a:ext cx="10151393" cy="1077218"/>
          </a:xfrm>
          <a:prstGeom prst="rect">
            <a:avLst/>
          </a:prstGeom>
          <a:noFill/>
        </p:spPr>
        <p:txBody>
          <a:bodyPr wrap="square" rtlCol="0">
            <a:spAutoFit/>
          </a:bodyPr>
          <a:lstStyle/>
          <a:p>
            <a:pPr lvl="0"/>
            <a:r>
              <a:rPr lang="en-US" altLang="zh-CN" sz="1600" dirty="0">
                <a:latin typeface="+mj-ea"/>
                <a:ea typeface="+mj-ea"/>
              </a:rPr>
              <a:t>4.    </a:t>
            </a:r>
            <a:r>
              <a:rPr lang="zh-CN" altLang="zh-CN" sz="1600" dirty="0">
                <a:latin typeface="+mj-ea"/>
                <a:ea typeface="+mj-ea"/>
              </a:rPr>
              <a:t>固定样品。</a:t>
            </a:r>
          </a:p>
          <a:p>
            <a:pPr lvl="1"/>
            <a:r>
              <a:rPr lang="en-US" altLang="zh-CN" sz="1600" dirty="0">
                <a:latin typeface="+mj-ea"/>
                <a:ea typeface="+mj-ea"/>
              </a:rPr>
              <a:t>f</a:t>
            </a:r>
            <a:r>
              <a:rPr lang="zh-CN" altLang="zh-CN" sz="1600" dirty="0">
                <a:latin typeface="+mj-ea"/>
                <a:ea typeface="+mj-ea"/>
              </a:rPr>
              <a:t>）向下翻转样品台至初始位置，顺时针旋转样品台前端的旋钮，将样品上表面与挡板下表面缓慢靠近至紧密贴合，如图</a:t>
            </a:r>
            <a:r>
              <a:rPr lang="en-US" altLang="zh-CN" sz="1600" dirty="0">
                <a:latin typeface="+mj-ea"/>
                <a:ea typeface="+mj-ea"/>
              </a:rPr>
              <a:t>6</a:t>
            </a:r>
            <a:r>
              <a:rPr lang="zh-CN" altLang="zh-CN" sz="1600" dirty="0">
                <a:latin typeface="+mj-ea"/>
                <a:ea typeface="+mj-ea"/>
              </a:rPr>
              <a:t>；</a:t>
            </a:r>
          </a:p>
          <a:p>
            <a:pPr lvl="1"/>
            <a:r>
              <a:rPr lang="en-US" altLang="zh-CN" sz="1600" dirty="0">
                <a:latin typeface="+mj-ea"/>
                <a:ea typeface="+mj-ea"/>
              </a:rPr>
              <a:t>g</a:t>
            </a:r>
            <a:r>
              <a:rPr lang="zh-CN" altLang="zh-CN" sz="1600" dirty="0">
                <a:latin typeface="+mj-ea"/>
                <a:ea typeface="+mj-ea"/>
              </a:rPr>
              <a:t>）关闭仓门，点击主界面</a:t>
            </a:r>
            <a:r>
              <a:rPr lang="en-US" altLang="zh-CN" sz="1600" dirty="0">
                <a:latin typeface="+mj-ea"/>
                <a:ea typeface="+mj-ea"/>
              </a:rPr>
              <a:t>Pump</a:t>
            </a:r>
            <a:r>
              <a:rPr lang="zh-CN" altLang="zh-CN" sz="1600" dirty="0">
                <a:latin typeface="+mj-ea"/>
                <a:ea typeface="+mj-ea"/>
              </a:rPr>
              <a:t>抽真空；</a:t>
            </a:r>
          </a:p>
        </p:txBody>
      </p:sp>
      <p:grpSp>
        <p:nvGrpSpPr>
          <p:cNvPr id="13" name="组合 12">
            <a:extLst>
              <a:ext uri="{FF2B5EF4-FFF2-40B4-BE49-F238E27FC236}">
                <a16:creationId xmlns:a16="http://schemas.microsoft.com/office/drawing/2014/main" id="{B911556C-BA52-4F8C-9C04-877B38090B80}"/>
              </a:ext>
            </a:extLst>
          </p:cNvPr>
          <p:cNvGrpSpPr/>
          <p:nvPr/>
        </p:nvGrpSpPr>
        <p:grpSpPr>
          <a:xfrm>
            <a:off x="1737163" y="4426069"/>
            <a:ext cx="8717674" cy="2348389"/>
            <a:chOff x="2903875" y="3931944"/>
            <a:chExt cx="8717674" cy="2348389"/>
          </a:xfrm>
        </p:grpSpPr>
        <p:pic>
          <p:nvPicPr>
            <p:cNvPr id="9" name="图片 8">
              <a:extLst>
                <a:ext uri="{FF2B5EF4-FFF2-40B4-BE49-F238E27FC236}">
                  <a16:creationId xmlns:a16="http://schemas.microsoft.com/office/drawing/2014/main" id="{0A1C505C-8469-4881-B756-E3DADF4D51DD}"/>
                </a:ext>
              </a:extLst>
            </p:cNvPr>
            <p:cNvPicPr>
              <a:picLocks noChangeAspect="1"/>
            </p:cNvPicPr>
            <p:nvPr/>
          </p:nvPicPr>
          <p:blipFill rotWithShape="1">
            <a:blip r:embed="rId5"/>
            <a:srcRect l="50393"/>
            <a:stretch/>
          </p:blipFill>
          <p:spPr>
            <a:xfrm>
              <a:off x="2903875" y="3931944"/>
              <a:ext cx="2879859" cy="2340000"/>
            </a:xfrm>
            <a:prstGeom prst="rect">
              <a:avLst/>
            </a:prstGeom>
          </p:spPr>
        </p:pic>
        <p:pic>
          <p:nvPicPr>
            <p:cNvPr id="10" name="图片 9">
              <a:extLst>
                <a:ext uri="{FF2B5EF4-FFF2-40B4-BE49-F238E27FC236}">
                  <a16:creationId xmlns:a16="http://schemas.microsoft.com/office/drawing/2014/main" id="{9D294224-424F-46D1-81B0-487F4A1FBA64}"/>
                </a:ext>
              </a:extLst>
            </p:cNvPr>
            <p:cNvPicPr>
              <a:picLocks noChangeAspect="1"/>
            </p:cNvPicPr>
            <p:nvPr/>
          </p:nvPicPr>
          <p:blipFill>
            <a:blip r:embed="rId6"/>
            <a:stretch>
              <a:fillRect/>
            </a:stretch>
          </p:blipFill>
          <p:spPr>
            <a:xfrm>
              <a:off x="5834068" y="3940333"/>
              <a:ext cx="5787481" cy="2340000"/>
            </a:xfrm>
            <a:prstGeom prst="rect">
              <a:avLst/>
            </a:prstGeom>
          </p:spPr>
        </p:pic>
      </p:grpSp>
      <p:grpSp>
        <p:nvGrpSpPr>
          <p:cNvPr id="12" name="组合 11">
            <a:extLst>
              <a:ext uri="{FF2B5EF4-FFF2-40B4-BE49-F238E27FC236}">
                <a16:creationId xmlns:a16="http://schemas.microsoft.com/office/drawing/2014/main" id="{C6F5B1CD-8D72-418F-9491-9601C9C4A966}"/>
              </a:ext>
            </a:extLst>
          </p:cNvPr>
          <p:cNvGrpSpPr/>
          <p:nvPr/>
        </p:nvGrpSpPr>
        <p:grpSpPr>
          <a:xfrm>
            <a:off x="1758174" y="2027346"/>
            <a:ext cx="8675652" cy="2348389"/>
            <a:chOff x="1870744" y="1549231"/>
            <a:chExt cx="8675652" cy="2348389"/>
          </a:xfrm>
        </p:grpSpPr>
        <p:pic>
          <p:nvPicPr>
            <p:cNvPr id="8" name="图片 7">
              <a:extLst>
                <a:ext uri="{FF2B5EF4-FFF2-40B4-BE49-F238E27FC236}">
                  <a16:creationId xmlns:a16="http://schemas.microsoft.com/office/drawing/2014/main" id="{7378C7F3-C33F-49D7-A55A-234D63FC205E}"/>
                </a:ext>
              </a:extLst>
            </p:cNvPr>
            <p:cNvPicPr>
              <a:picLocks noChangeAspect="1"/>
            </p:cNvPicPr>
            <p:nvPr/>
          </p:nvPicPr>
          <p:blipFill>
            <a:blip r:embed="rId7"/>
            <a:stretch>
              <a:fillRect/>
            </a:stretch>
          </p:blipFill>
          <p:spPr>
            <a:xfrm>
              <a:off x="1870744" y="1549231"/>
              <a:ext cx="5779091" cy="2340000"/>
            </a:xfrm>
            <a:prstGeom prst="rect">
              <a:avLst/>
            </a:prstGeom>
          </p:spPr>
        </p:pic>
        <p:pic>
          <p:nvPicPr>
            <p:cNvPr id="11" name="图片 10">
              <a:extLst>
                <a:ext uri="{FF2B5EF4-FFF2-40B4-BE49-F238E27FC236}">
                  <a16:creationId xmlns:a16="http://schemas.microsoft.com/office/drawing/2014/main" id="{D45D67D8-C2DC-42A5-8122-484FBE5E533A}"/>
                </a:ext>
              </a:extLst>
            </p:cNvPr>
            <p:cNvPicPr>
              <a:picLocks noChangeAspect="1"/>
            </p:cNvPicPr>
            <p:nvPr/>
          </p:nvPicPr>
          <p:blipFill rotWithShape="1">
            <a:blip r:embed="rId5"/>
            <a:srcRect l="720" r="50403"/>
            <a:stretch/>
          </p:blipFill>
          <p:spPr>
            <a:xfrm>
              <a:off x="7708980" y="1557620"/>
              <a:ext cx="2837416" cy="2340000"/>
            </a:xfrm>
            <a:prstGeom prst="rect">
              <a:avLst/>
            </a:prstGeom>
          </p:spPr>
        </p:pic>
      </p:grpSp>
    </p:spTree>
    <p:custDataLst>
      <p:tags r:id="rId1"/>
    </p:custDataLst>
    <p:extLst>
      <p:ext uri="{BB962C8B-B14F-4D97-AF65-F5344CB8AC3E}">
        <p14:creationId xmlns:p14="http://schemas.microsoft.com/office/powerpoint/2010/main" val="3897824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3"/>
          <p:cNvSpPr/>
          <p:nvPr/>
        </p:nvSpPr>
        <p:spPr>
          <a:xfrm rot="5400000">
            <a:off x="333375" y="123190"/>
            <a:ext cx="892175" cy="647065"/>
          </a:xfrm>
          <a:custGeom>
            <a:avLst/>
            <a:gdLst>
              <a:gd name="connsiteX0" fmla="*/ 0 w 3562350"/>
              <a:gd name="connsiteY0" fmla="*/ 2232575 h 2232576"/>
              <a:gd name="connsiteX1" fmla="*/ 0 w 3562350"/>
              <a:gd name="connsiteY1" fmla="*/ 1551 h 2232576"/>
              <a:gd name="connsiteX2" fmla="*/ 2414546 w 3562350"/>
              <a:gd name="connsiteY2" fmla="*/ 1551 h 2232576"/>
              <a:gd name="connsiteX3" fmla="*/ 2445287 w 3562350"/>
              <a:gd name="connsiteY3" fmla="*/ 0 h 2232576"/>
              <a:gd name="connsiteX4" fmla="*/ 3562350 w 3562350"/>
              <a:gd name="connsiteY4" fmla="*/ 1116288 h 2232576"/>
              <a:gd name="connsiteX5" fmla="*/ 2559500 w 3562350"/>
              <a:gd name="connsiteY5" fmla="*/ 2226813 h 2232576"/>
              <a:gd name="connsiteX6" fmla="*/ 2446838 w 3562350"/>
              <a:gd name="connsiteY6" fmla="*/ 2232498 h 2232576"/>
              <a:gd name="connsiteX7" fmla="*/ 2446838 w 3562350"/>
              <a:gd name="connsiteY7" fmla="*/ 2232575 h 2232576"/>
              <a:gd name="connsiteX8" fmla="*/ 2445303 w 3562350"/>
              <a:gd name="connsiteY8" fmla="*/ 2232575 h 2232576"/>
              <a:gd name="connsiteX9" fmla="*/ 2445287 w 3562350"/>
              <a:gd name="connsiteY9" fmla="*/ 2232576 h 2232576"/>
              <a:gd name="connsiteX10" fmla="*/ 2445271 w 3562350"/>
              <a:gd name="connsiteY10" fmla="*/ 2232575 h 223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62350" h="2232576">
                <a:moveTo>
                  <a:pt x="0" y="2232575"/>
                </a:moveTo>
                <a:lnTo>
                  <a:pt x="0" y="1551"/>
                </a:lnTo>
                <a:lnTo>
                  <a:pt x="2414546" y="1551"/>
                </a:lnTo>
                <a:lnTo>
                  <a:pt x="2445287" y="0"/>
                </a:lnTo>
                <a:cubicBezTo>
                  <a:pt x="3062224" y="0"/>
                  <a:pt x="3562350" y="499779"/>
                  <a:pt x="3562350" y="1116288"/>
                </a:cubicBezTo>
                <a:cubicBezTo>
                  <a:pt x="3562350" y="1694265"/>
                  <a:pt x="3122786" y="2169648"/>
                  <a:pt x="2559500" y="2226813"/>
                </a:cubicBezTo>
                <a:lnTo>
                  <a:pt x="2446838" y="2232498"/>
                </a:lnTo>
                <a:lnTo>
                  <a:pt x="2446838" y="2232575"/>
                </a:lnTo>
                <a:lnTo>
                  <a:pt x="2445303" y="2232575"/>
                </a:lnTo>
                <a:lnTo>
                  <a:pt x="2445287" y="2232576"/>
                </a:lnTo>
                <a:lnTo>
                  <a:pt x="2445271" y="2232575"/>
                </a:lnTo>
                <a:close/>
              </a:path>
            </a:pathLst>
          </a:custGeom>
          <a:solidFill>
            <a:srgbClr val="003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文本框 1"/>
          <p:cNvSpPr txBox="1"/>
          <p:nvPr/>
        </p:nvSpPr>
        <p:spPr>
          <a:xfrm>
            <a:off x="295275" y="130810"/>
            <a:ext cx="969010" cy="521970"/>
          </a:xfrm>
          <a:prstGeom prst="rect">
            <a:avLst/>
          </a:prstGeom>
          <a:noFill/>
        </p:spPr>
        <p:txBody>
          <a:bodyPr wrap="square" rtlCol="0">
            <a:spAutoFit/>
          </a:bodyPr>
          <a:lstStyle/>
          <a:p>
            <a:pPr algn="ctr"/>
            <a:r>
              <a:rPr lang="en-US" altLang="zh-CN" sz="2800" dirty="0">
                <a:solidFill>
                  <a:schemeClr val="bg1"/>
                </a:solidFill>
                <a:latin typeface="Stencil" panose="040409050D0802020404" pitchFamily="82" charset="0"/>
              </a:rPr>
              <a:t>04</a:t>
            </a:r>
            <a:endParaRPr lang="zh-CN" altLang="en-US" sz="2800" dirty="0">
              <a:solidFill>
                <a:schemeClr val="bg1"/>
              </a:solidFill>
              <a:latin typeface="Stencil" panose="040409050D0802020404" pitchFamily="82" charset="0"/>
            </a:endParaRPr>
          </a:p>
        </p:txBody>
      </p:sp>
      <p:pic>
        <p:nvPicPr>
          <p:cNvPr id="3" name="图片 2" descr="嘉庚创新实验室(大概是纽因特蓝)"/>
          <p:cNvPicPr>
            <a:picLocks noChangeAspect="1"/>
          </p:cNvPicPr>
          <p:nvPr>
            <p:custDataLst>
              <p:tags r:id="rId2"/>
            </p:custDataLst>
          </p:nvPr>
        </p:nvPicPr>
        <p:blipFill>
          <a:blip r:embed="rId4"/>
          <a:stretch>
            <a:fillRect/>
          </a:stretch>
        </p:blipFill>
        <p:spPr>
          <a:xfrm>
            <a:off x="9194800" y="46355"/>
            <a:ext cx="2776220" cy="767080"/>
          </a:xfrm>
          <a:prstGeom prst="rect">
            <a:avLst/>
          </a:prstGeom>
        </p:spPr>
      </p:pic>
      <p:sp>
        <p:nvSpPr>
          <p:cNvPr id="5" name="文本框 4">
            <a:extLst>
              <a:ext uri="{FF2B5EF4-FFF2-40B4-BE49-F238E27FC236}">
                <a16:creationId xmlns:a16="http://schemas.microsoft.com/office/drawing/2014/main" id="{A6736FD5-C5E5-4923-8854-D2C524513F4F}"/>
              </a:ext>
            </a:extLst>
          </p:cNvPr>
          <p:cNvSpPr txBox="1"/>
          <p:nvPr/>
        </p:nvSpPr>
        <p:spPr>
          <a:xfrm>
            <a:off x="1333849" y="434722"/>
            <a:ext cx="4823670" cy="523220"/>
          </a:xfrm>
          <a:prstGeom prst="rect">
            <a:avLst/>
          </a:prstGeom>
          <a:solidFill>
            <a:srgbClr val="003D8B"/>
          </a:solidFill>
        </p:spPr>
        <p:txBody>
          <a:bodyPr wrap="square" rtlCol="0">
            <a:spAutoFit/>
          </a:bodyPr>
          <a:lstStyle/>
          <a:p>
            <a:r>
              <a:rPr lang="zh-CN" altLang="en-US" sz="2800" dirty="0">
                <a:solidFill>
                  <a:schemeClr val="bg1"/>
                </a:solidFill>
              </a:rPr>
              <a:t>三离子束切割机的操作方法</a:t>
            </a:r>
          </a:p>
        </p:txBody>
      </p:sp>
      <p:sp>
        <p:nvSpPr>
          <p:cNvPr id="6" name="文本框 5">
            <a:extLst>
              <a:ext uri="{FF2B5EF4-FFF2-40B4-BE49-F238E27FC236}">
                <a16:creationId xmlns:a16="http://schemas.microsoft.com/office/drawing/2014/main" id="{97CFA04F-EC02-469F-BC70-9F266E9A1B67}"/>
              </a:ext>
            </a:extLst>
          </p:cNvPr>
          <p:cNvSpPr txBox="1"/>
          <p:nvPr/>
        </p:nvSpPr>
        <p:spPr>
          <a:xfrm>
            <a:off x="1020304" y="1065402"/>
            <a:ext cx="10151393" cy="4801314"/>
          </a:xfrm>
          <a:prstGeom prst="rect">
            <a:avLst/>
          </a:prstGeom>
          <a:noFill/>
        </p:spPr>
        <p:txBody>
          <a:bodyPr wrap="square" rtlCol="0">
            <a:spAutoFit/>
          </a:bodyPr>
          <a:lstStyle/>
          <a:p>
            <a:pPr marL="342900" lvl="0" indent="-342900">
              <a:buFont typeface="+mj-lt"/>
              <a:buAutoNum type="arabicPeriod" startAt="5"/>
            </a:pPr>
            <a:r>
              <a:rPr lang="zh-CN" altLang="zh-CN" sz="1600" dirty="0">
                <a:latin typeface="+mj-ea"/>
                <a:ea typeface="+mj-ea"/>
              </a:rPr>
              <a:t>参数设置。可在主页面设置离子枪电压、电流、工作时间等参数，如图</a:t>
            </a:r>
            <a:r>
              <a:rPr lang="en-US" altLang="zh-CN" sz="1600" dirty="0">
                <a:latin typeface="+mj-ea"/>
                <a:ea typeface="+mj-ea"/>
              </a:rPr>
              <a:t>7</a:t>
            </a:r>
            <a:r>
              <a:rPr lang="zh-CN" altLang="zh-CN" sz="1600" dirty="0">
                <a:latin typeface="+mj-ea"/>
                <a:ea typeface="+mj-ea"/>
              </a:rPr>
              <a:t>。</a:t>
            </a:r>
          </a:p>
          <a:p>
            <a:pPr marL="342900" lvl="0" indent="-342900">
              <a:buFont typeface="+mj-lt"/>
              <a:buAutoNum type="arabicPeriod" startAt="5"/>
            </a:pPr>
            <a:r>
              <a:rPr lang="zh-CN" altLang="zh-CN" sz="1600" dirty="0">
                <a:latin typeface="+mj-ea"/>
                <a:ea typeface="+mj-ea"/>
              </a:rPr>
              <a:t>开始加工。待真空压力达到</a:t>
            </a:r>
            <a:r>
              <a:rPr lang="en-US" altLang="zh-CN" sz="1600" dirty="0">
                <a:latin typeface="+mj-ea"/>
                <a:ea typeface="+mj-ea"/>
              </a:rPr>
              <a:t>10</a:t>
            </a:r>
            <a:r>
              <a:rPr lang="en-US" altLang="zh-CN" sz="1600" baseline="30000" dirty="0">
                <a:latin typeface="+mj-ea"/>
                <a:ea typeface="+mj-ea"/>
              </a:rPr>
              <a:t>-6</a:t>
            </a:r>
            <a:r>
              <a:rPr lang="en-US" altLang="zh-CN" sz="1600" dirty="0">
                <a:latin typeface="+mj-ea"/>
                <a:ea typeface="+mj-ea"/>
              </a:rPr>
              <a:t>mbar</a:t>
            </a:r>
            <a:r>
              <a:rPr lang="zh-CN" altLang="zh-CN" sz="1600" dirty="0">
                <a:latin typeface="+mj-ea"/>
                <a:ea typeface="+mj-ea"/>
              </a:rPr>
              <a:t>左右，点击主页面</a:t>
            </a:r>
            <a:r>
              <a:rPr lang="en-US" altLang="zh-CN" sz="1600" dirty="0">
                <a:latin typeface="+mj-ea"/>
                <a:ea typeface="+mj-ea"/>
              </a:rPr>
              <a:t>Start</a:t>
            </a:r>
            <a:r>
              <a:rPr lang="zh-CN" altLang="zh-CN" sz="1600" dirty="0">
                <a:latin typeface="+mj-ea"/>
                <a:ea typeface="+mj-ea"/>
              </a:rPr>
              <a:t>，开始加工样品。加工初始阶段（大约</a:t>
            </a:r>
            <a:r>
              <a:rPr lang="en-US" altLang="zh-CN" sz="1600" dirty="0">
                <a:latin typeface="+mj-ea"/>
                <a:ea typeface="+mj-ea"/>
              </a:rPr>
              <a:t>3</a:t>
            </a:r>
            <a:r>
              <a:rPr lang="zh-CN" altLang="zh-CN" sz="1600" dirty="0">
                <a:latin typeface="+mj-ea"/>
                <a:ea typeface="+mj-ea"/>
              </a:rPr>
              <a:t>分钟内），电流波动较大难以稳定时，可先停止加工，点击</a:t>
            </a:r>
            <a:r>
              <a:rPr lang="en-US" altLang="zh-CN" sz="1600" dirty="0">
                <a:latin typeface="+mj-ea"/>
                <a:ea typeface="+mj-ea"/>
              </a:rPr>
              <a:t>Purge</a:t>
            </a:r>
            <a:r>
              <a:rPr lang="zh-CN" altLang="zh-CN" sz="1600" dirty="0">
                <a:latin typeface="+mj-ea"/>
                <a:ea typeface="+mj-ea"/>
              </a:rPr>
              <a:t>先进行氩气吹扫，再开始加工。</a:t>
            </a:r>
            <a:endParaRPr lang="en-US" altLang="zh-CN" sz="1600" dirty="0">
              <a:latin typeface="+mj-ea"/>
              <a:ea typeface="+mj-ea"/>
            </a:endParaRPr>
          </a:p>
          <a:p>
            <a:pPr marL="342900" lvl="0" indent="-342900">
              <a:buFont typeface="+mj-lt"/>
              <a:buAutoNum type="arabicPeriod" startAt="5"/>
            </a:pPr>
            <a:endParaRPr lang="en-US" altLang="zh-CN" sz="1600" dirty="0">
              <a:latin typeface="+mj-ea"/>
              <a:ea typeface="+mj-ea"/>
            </a:endParaRPr>
          </a:p>
          <a:p>
            <a:pPr marL="342900" lvl="0" indent="-342900">
              <a:buFont typeface="+mj-lt"/>
              <a:buAutoNum type="arabicPeriod" startAt="5"/>
            </a:pPr>
            <a:endParaRPr lang="en-US" altLang="zh-CN" sz="1600" dirty="0">
              <a:latin typeface="+mj-ea"/>
              <a:ea typeface="+mj-ea"/>
            </a:endParaRPr>
          </a:p>
          <a:p>
            <a:pPr marL="342900" lvl="0" indent="-342900">
              <a:buFont typeface="+mj-lt"/>
              <a:buAutoNum type="arabicPeriod" startAt="5"/>
            </a:pPr>
            <a:endParaRPr lang="en-US" altLang="zh-CN" sz="1600" dirty="0">
              <a:latin typeface="+mj-ea"/>
              <a:ea typeface="+mj-ea"/>
            </a:endParaRPr>
          </a:p>
          <a:p>
            <a:pPr marL="342900" lvl="0" indent="-342900">
              <a:buFont typeface="+mj-lt"/>
              <a:buAutoNum type="arabicPeriod" startAt="5"/>
            </a:pPr>
            <a:endParaRPr lang="en-US" altLang="zh-CN" sz="1600" dirty="0">
              <a:latin typeface="+mj-ea"/>
              <a:ea typeface="+mj-ea"/>
            </a:endParaRPr>
          </a:p>
          <a:p>
            <a:pPr marL="342900" lvl="0" indent="-342900">
              <a:buFont typeface="+mj-lt"/>
              <a:buAutoNum type="arabicPeriod" startAt="5"/>
            </a:pPr>
            <a:endParaRPr lang="en-US" altLang="zh-CN" sz="1600" dirty="0">
              <a:latin typeface="+mj-ea"/>
              <a:ea typeface="+mj-ea"/>
            </a:endParaRPr>
          </a:p>
          <a:p>
            <a:pPr marL="342900" lvl="0" indent="-342900">
              <a:buFont typeface="+mj-lt"/>
              <a:buAutoNum type="arabicPeriod" startAt="5"/>
            </a:pPr>
            <a:endParaRPr lang="en-US" altLang="zh-CN" sz="1600" dirty="0">
              <a:latin typeface="+mj-ea"/>
              <a:ea typeface="+mj-ea"/>
            </a:endParaRPr>
          </a:p>
          <a:p>
            <a:pPr marL="342900" lvl="0" indent="-342900">
              <a:buFont typeface="+mj-lt"/>
              <a:buAutoNum type="arabicPeriod" startAt="5"/>
            </a:pPr>
            <a:endParaRPr lang="en-US" altLang="zh-CN" sz="1600" dirty="0">
              <a:latin typeface="+mj-ea"/>
              <a:ea typeface="+mj-ea"/>
            </a:endParaRPr>
          </a:p>
          <a:p>
            <a:pPr marL="342900" lvl="0" indent="-342900">
              <a:buFont typeface="+mj-lt"/>
              <a:buAutoNum type="arabicPeriod" startAt="5"/>
            </a:pPr>
            <a:endParaRPr lang="en-US" altLang="zh-CN" sz="1600" dirty="0">
              <a:latin typeface="+mj-ea"/>
              <a:ea typeface="+mj-ea"/>
            </a:endParaRPr>
          </a:p>
          <a:p>
            <a:pPr marL="342900" lvl="0" indent="-342900">
              <a:buFont typeface="+mj-lt"/>
              <a:buAutoNum type="arabicPeriod" startAt="5"/>
            </a:pPr>
            <a:endParaRPr lang="en-US" altLang="zh-CN" sz="1600" dirty="0">
              <a:latin typeface="+mj-ea"/>
              <a:ea typeface="+mj-ea"/>
            </a:endParaRPr>
          </a:p>
          <a:p>
            <a:pPr marL="342900" lvl="0" indent="-342900">
              <a:buFont typeface="+mj-lt"/>
              <a:buAutoNum type="arabicPeriod" startAt="5"/>
            </a:pPr>
            <a:endParaRPr lang="en-US" altLang="zh-CN" sz="1600" dirty="0">
              <a:latin typeface="+mj-ea"/>
              <a:ea typeface="+mj-ea"/>
            </a:endParaRPr>
          </a:p>
          <a:p>
            <a:pPr marL="342900" lvl="0" indent="-342900">
              <a:buFont typeface="+mj-lt"/>
              <a:buAutoNum type="arabicPeriod" startAt="5"/>
            </a:pPr>
            <a:endParaRPr lang="zh-CN" altLang="zh-CN" sz="1600" dirty="0">
              <a:latin typeface="+mj-ea"/>
              <a:ea typeface="+mj-ea"/>
            </a:endParaRPr>
          </a:p>
          <a:p>
            <a:pPr marL="342900" lvl="0" indent="-342900">
              <a:buFont typeface="+mj-lt"/>
              <a:buAutoNum type="arabicPeriod" startAt="5"/>
            </a:pPr>
            <a:r>
              <a:rPr lang="zh-CN" altLang="zh-CN" sz="1600" dirty="0">
                <a:latin typeface="+mj-ea"/>
                <a:ea typeface="+mj-ea"/>
              </a:rPr>
              <a:t>加工过程中，点击主页面</a:t>
            </a:r>
            <a:r>
              <a:rPr lang="en-US" altLang="zh-CN" sz="1600" dirty="0">
                <a:latin typeface="+mj-ea"/>
                <a:ea typeface="+mj-ea"/>
              </a:rPr>
              <a:t>Observe</a:t>
            </a:r>
            <a:r>
              <a:rPr lang="zh-CN" altLang="zh-CN" sz="1600" dirty="0">
                <a:latin typeface="+mj-ea"/>
                <a:ea typeface="+mj-ea"/>
              </a:rPr>
              <a:t>观察加工效果，可按需调整加工参数。</a:t>
            </a:r>
          </a:p>
          <a:p>
            <a:pPr marL="342900" lvl="0" indent="-342900">
              <a:buFont typeface="+mj-lt"/>
              <a:buAutoNum type="arabicPeriod" startAt="5"/>
            </a:pPr>
            <a:r>
              <a:rPr lang="zh-CN" altLang="zh-CN" sz="1600" dirty="0">
                <a:latin typeface="+mj-ea"/>
                <a:ea typeface="+mj-ea"/>
              </a:rPr>
              <a:t>加工完成后，点击主界面</a:t>
            </a:r>
            <a:r>
              <a:rPr lang="en-US" altLang="zh-CN" sz="1600" dirty="0">
                <a:latin typeface="+mj-ea"/>
                <a:ea typeface="+mj-ea"/>
              </a:rPr>
              <a:t>Vent</a:t>
            </a:r>
            <a:r>
              <a:rPr lang="zh-CN" altLang="zh-CN" sz="1600" dirty="0">
                <a:latin typeface="+mj-ea"/>
                <a:ea typeface="+mj-ea"/>
              </a:rPr>
              <a:t>破真空，待真空压力显示大于</a:t>
            </a:r>
            <a:r>
              <a:rPr lang="en-US" altLang="zh-CN" sz="1600" dirty="0">
                <a:latin typeface="+mj-ea"/>
                <a:ea typeface="+mj-ea"/>
              </a:rPr>
              <a:t>200mbar</a:t>
            </a:r>
            <a:r>
              <a:rPr lang="zh-CN" altLang="zh-CN" sz="1600" dirty="0">
                <a:latin typeface="+mj-ea"/>
                <a:ea typeface="+mj-ea"/>
              </a:rPr>
              <a:t>，打开仓门；逆时针旋转样品台前端的旋钮，金属挡板和样品有一段距离后，将固定螺丝旋松取出样品。</a:t>
            </a:r>
          </a:p>
          <a:p>
            <a:pPr marL="342900" lvl="0" indent="-342900">
              <a:buFont typeface="+mj-lt"/>
              <a:buAutoNum type="arabicPeriod" startAt="5"/>
            </a:pPr>
            <a:r>
              <a:rPr lang="zh-CN" altLang="zh-CN" sz="1600" dirty="0">
                <a:latin typeface="+mj-ea"/>
                <a:ea typeface="+mj-ea"/>
              </a:rPr>
              <a:t>关闭仓门，点击主界面</a:t>
            </a:r>
            <a:r>
              <a:rPr lang="en-US" altLang="zh-CN" sz="1600" dirty="0">
                <a:latin typeface="+mj-ea"/>
                <a:ea typeface="+mj-ea"/>
              </a:rPr>
              <a:t>Pump</a:t>
            </a:r>
            <a:r>
              <a:rPr lang="zh-CN" altLang="zh-CN" sz="1600" dirty="0">
                <a:latin typeface="+mj-ea"/>
                <a:ea typeface="+mj-ea"/>
              </a:rPr>
              <a:t>抽真空。</a:t>
            </a:r>
          </a:p>
          <a:p>
            <a:pPr marL="342900" indent="-342900">
              <a:buFont typeface="+mj-lt"/>
              <a:buAutoNum type="arabicPeriod" startAt="5"/>
            </a:pPr>
            <a:endParaRPr lang="zh-CN" altLang="en-US" dirty="0">
              <a:latin typeface="+mj-ea"/>
              <a:ea typeface="+mj-ea"/>
            </a:endParaRPr>
          </a:p>
        </p:txBody>
      </p:sp>
      <p:pic>
        <p:nvPicPr>
          <p:cNvPr id="8" name="图片 7">
            <a:extLst>
              <a:ext uri="{FF2B5EF4-FFF2-40B4-BE49-F238E27FC236}">
                <a16:creationId xmlns:a16="http://schemas.microsoft.com/office/drawing/2014/main" id="{C67019C5-7372-48C7-8AB7-960261B2039C}"/>
              </a:ext>
            </a:extLst>
          </p:cNvPr>
          <p:cNvPicPr>
            <a:picLocks noChangeAspect="1"/>
          </p:cNvPicPr>
          <p:nvPr/>
        </p:nvPicPr>
        <p:blipFill>
          <a:blip r:embed="rId5"/>
          <a:stretch>
            <a:fillRect/>
          </a:stretch>
        </p:blipFill>
        <p:spPr>
          <a:xfrm>
            <a:off x="2490177" y="1908621"/>
            <a:ext cx="7211647" cy="2520000"/>
          </a:xfrm>
          <a:prstGeom prst="rect">
            <a:avLst/>
          </a:prstGeom>
        </p:spPr>
      </p:pic>
    </p:spTree>
    <p:custDataLst>
      <p:tags r:id="rId1"/>
    </p:custDataLst>
    <p:extLst>
      <p:ext uri="{BB962C8B-B14F-4D97-AF65-F5344CB8AC3E}">
        <p14:creationId xmlns:p14="http://schemas.microsoft.com/office/powerpoint/2010/main" val="749178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3"/>
          <p:cNvSpPr/>
          <p:nvPr/>
        </p:nvSpPr>
        <p:spPr>
          <a:xfrm rot="5400000">
            <a:off x="333375" y="123190"/>
            <a:ext cx="892175" cy="647065"/>
          </a:xfrm>
          <a:custGeom>
            <a:avLst/>
            <a:gdLst>
              <a:gd name="connsiteX0" fmla="*/ 0 w 3562350"/>
              <a:gd name="connsiteY0" fmla="*/ 2232575 h 2232576"/>
              <a:gd name="connsiteX1" fmla="*/ 0 w 3562350"/>
              <a:gd name="connsiteY1" fmla="*/ 1551 h 2232576"/>
              <a:gd name="connsiteX2" fmla="*/ 2414546 w 3562350"/>
              <a:gd name="connsiteY2" fmla="*/ 1551 h 2232576"/>
              <a:gd name="connsiteX3" fmla="*/ 2445287 w 3562350"/>
              <a:gd name="connsiteY3" fmla="*/ 0 h 2232576"/>
              <a:gd name="connsiteX4" fmla="*/ 3562350 w 3562350"/>
              <a:gd name="connsiteY4" fmla="*/ 1116288 h 2232576"/>
              <a:gd name="connsiteX5" fmla="*/ 2559500 w 3562350"/>
              <a:gd name="connsiteY5" fmla="*/ 2226813 h 2232576"/>
              <a:gd name="connsiteX6" fmla="*/ 2446838 w 3562350"/>
              <a:gd name="connsiteY6" fmla="*/ 2232498 h 2232576"/>
              <a:gd name="connsiteX7" fmla="*/ 2446838 w 3562350"/>
              <a:gd name="connsiteY7" fmla="*/ 2232575 h 2232576"/>
              <a:gd name="connsiteX8" fmla="*/ 2445303 w 3562350"/>
              <a:gd name="connsiteY8" fmla="*/ 2232575 h 2232576"/>
              <a:gd name="connsiteX9" fmla="*/ 2445287 w 3562350"/>
              <a:gd name="connsiteY9" fmla="*/ 2232576 h 2232576"/>
              <a:gd name="connsiteX10" fmla="*/ 2445271 w 3562350"/>
              <a:gd name="connsiteY10" fmla="*/ 2232575 h 223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62350" h="2232576">
                <a:moveTo>
                  <a:pt x="0" y="2232575"/>
                </a:moveTo>
                <a:lnTo>
                  <a:pt x="0" y="1551"/>
                </a:lnTo>
                <a:lnTo>
                  <a:pt x="2414546" y="1551"/>
                </a:lnTo>
                <a:lnTo>
                  <a:pt x="2445287" y="0"/>
                </a:lnTo>
                <a:cubicBezTo>
                  <a:pt x="3062224" y="0"/>
                  <a:pt x="3562350" y="499779"/>
                  <a:pt x="3562350" y="1116288"/>
                </a:cubicBezTo>
                <a:cubicBezTo>
                  <a:pt x="3562350" y="1694265"/>
                  <a:pt x="3122786" y="2169648"/>
                  <a:pt x="2559500" y="2226813"/>
                </a:cubicBezTo>
                <a:lnTo>
                  <a:pt x="2446838" y="2232498"/>
                </a:lnTo>
                <a:lnTo>
                  <a:pt x="2446838" y="2232575"/>
                </a:lnTo>
                <a:lnTo>
                  <a:pt x="2445303" y="2232575"/>
                </a:lnTo>
                <a:lnTo>
                  <a:pt x="2445287" y="2232576"/>
                </a:lnTo>
                <a:lnTo>
                  <a:pt x="2445271" y="2232575"/>
                </a:lnTo>
                <a:close/>
              </a:path>
            </a:pathLst>
          </a:custGeom>
          <a:solidFill>
            <a:srgbClr val="003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文本框 1"/>
          <p:cNvSpPr txBox="1"/>
          <p:nvPr/>
        </p:nvSpPr>
        <p:spPr>
          <a:xfrm>
            <a:off x="295275" y="130810"/>
            <a:ext cx="969010" cy="521970"/>
          </a:xfrm>
          <a:prstGeom prst="rect">
            <a:avLst/>
          </a:prstGeom>
          <a:noFill/>
        </p:spPr>
        <p:txBody>
          <a:bodyPr wrap="square" rtlCol="0">
            <a:spAutoFit/>
          </a:bodyPr>
          <a:lstStyle/>
          <a:p>
            <a:pPr algn="ctr"/>
            <a:r>
              <a:rPr lang="en-US" altLang="zh-CN" sz="2800" dirty="0">
                <a:solidFill>
                  <a:schemeClr val="bg1"/>
                </a:solidFill>
                <a:latin typeface="Stencil" panose="040409050D0802020404" pitchFamily="82" charset="0"/>
              </a:rPr>
              <a:t>04</a:t>
            </a:r>
            <a:endParaRPr lang="zh-CN" altLang="en-US" sz="2800" dirty="0">
              <a:solidFill>
                <a:schemeClr val="bg1"/>
              </a:solidFill>
              <a:latin typeface="Stencil" panose="040409050D0802020404" pitchFamily="82" charset="0"/>
            </a:endParaRPr>
          </a:p>
        </p:txBody>
      </p:sp>
      <p:pic>
        <p:nvPicPr>
          <p:cNvPr id="3" name="图片 2" descr="嘉庚创新实验室(大概是纽因特蓝)"/>
          <p:cNvPicPr>
            <a:picLocks noChangeAspect="1"/>
          </p:cNvPicPr>
          <p:nvPr>
            <p:custDataLst>
              <p:tags r:id="rId2"/>
            </p:custDataLst>
          </p:nvPr>
        </p:nvPicPr>
        <p:blipFill>
          <a:blip r:embed="rId4"/>
          <a:stretch>
            <a:fillRect/>
          </a:stretch>
        </p:blipFill>
        <p:spPr>
          <a:xfrm>
            <a:off x="9194800" y="46355"/>
            <a:ext cx="2776220" cy="767080"/>
          </a:xfrm>
          <a:prstGeom prst="rect">
            <a:avLst/>
          </a:prstGeom>
        </p:spPr>
      </p:pic>
      <p:sp>
        <p:nvSpPr>
          <p:cNvPr id="5" name="文本框 4">
            <a:extLst>
              <a:ext uri="{FF2B5EF4-FFF2-40B4-BE49-F238E27FC236}">
                <a16:creationId xmlns:a16="http://schemas.microsoft.com/office/drawing/2014/main" id="{A6736FD5-C5E5-4923-8854-D2C524513F4F}"/>
              </a:ext>
            </a:extLst>
          </p:cNvPr>
          <p:cNvSpPr txBox="1"/>
          <p:nvPr/>
        </p:nvSpPr>
        <p:spPr>
          <a:xfrm>
            <a:off x="1333849" y="434722"/>
            <a:ext cx="4823670" cy="523220"/>
          </a:xfrm>
          <a:prstGeom prst="rect">
            <a:avLst/>
          </a:prstGeom>
          <a:solidFill>
            <a:srgbClr val="003D8B"/>
          </a:solidFill>
        </p:spPr>
        <p:txBody>
          <a:bodyPr wrap="square" rtlCol="0">
            <a:spAutoFit/>
          </a:bodyPr>
          <a:lstStyle/>
          <a:p>
            <a:r>
              <a:rPr lang="zh-CN" altLang="en-US" sz="2800" dirty="0">
                <a:solidFill>
                  <a:schemeClr val="bg1"/>
                </a:solidFill>
              </a:rPr>
              <a:t>三离子束切割机的操作方法</a:t>
            </a:r>
          </a:p>
        </p:txBody>
      </p:sp>
      <p:sp>
        <p:nvSpPr>
          <p:cNvPr id="6" name="文本框 5">
            <a:extLst>
              <a:ext uri="{FF2B5EF4-FFF2-40B4-BE49-F238E27FC236}">
                <a16:creationId xmlns:a16="http://schemas.microsoft.com/office/drawing/2014/main" id="{EA23898B-3900-4989-AF7D-837DF473B1D5}"/>
              </a:ext>
            </a:extLst>
          </p:cNvPr>
          <p:cNvSpPr txBox="1"/>
          <p:nvPr/>
        </p:nvSpPr>
        <p:spPr>
          <a:xfrm>
            <a:off x="1020304" y="1006679"/>
            <a:ext cx="10151393" cy="5539978"/>
          </a:xfrm>
          <a:prstGeom prst="rect">
            <a:avLst/>
          </a:prstGeom>
          <a:noFill/>
        </p:spPr>
        <p:txBody>
          <a:bodyPr wrap="square" rtlCol="0">
            <a:spAutoFit/>
          </a:bodyPr>
          <a:lstStyle/>
          <a:p>
            <a:r>
              <a:rPr lang="zh-CN" altLang="en-US" b="1" dirty="0">
                <a:solidFill>
                  <a:schemeClr val="tx2">
                    <a:lumMod val="50000"/>
                    <a:lumOff val="50000"/>
                  </a:schemeClr>
                </a:solidFill>
                <a:latin typeface="+mj-ea"/>
                <a:ea typeface="+mj-ea"/>
              </a:rPr>
              <a:t>平面抛光操作方法</a:t>
            </a:r>
            <a:endParaRPr lang="en-US" altLang="zh-CN" sz="1600" b="1" dirty="0">
              <a:solidFill>
                <a:schemeClr val="tx2">
                  <a:lumMod val="50000"/>
                  <a:lumOff val="50000"/>
                </a:schemeClr>
              </a:solidFill>
              <a:latin typeface="+mj-ea"/>
              <a:ea typeface="+mj-ea"/>
            </a:endParaRPr>
          </a:p>
          <a:p>
            <a:pPr marL="342900" lvl="0" indent="-342900">
              <a:buFont typeface="+mj-lt"/>
              <a:buAutoNum type="arabicPeriod"/>
            </a:pPr>
            <a:r>
              <a:rPr lang="zh-CN" altLang="zh-CN" sz="1600" dirty="0">
                <a:latin typeface="+mj-ea"/>
                <a:ea typeface="+mj-ea"/>
              </a:rPr>
              <a:t>设备开机。打开设备电源（电源开关位于设备背面右下方），点击</a:t>
            </a:r>
            <a:r>
              <a:rPr lang="en-US" altLang="zh-CN" sz="1600" dirty="0">
                <a:latin typeface="+mj-ea"/>
                <a:ea typeface="+mj-ea"/>
              </a:rPr>
              <a:t>Pump</a:t>
            </a:r>
            <a:r>
              <a:rPr lang="zh-CN" altLang="zh-CN" sz="1600" dirty="0">
                <a:latin typeface="+mj-ea"/>
                <a:ea typeface="+mj-ea"/>
              </a:rPr>
              <a:t>，预热设备。</a:t>
            </a:r>
          </a:p>
          <a:p>
            <a:pPr marL="342900" lvl="0" indent="-342900">
              <a:buFont typeface="+mj-lt"/>
              <a:buAutoNum type="arabicPeriod"/>
            </a:pPr>
            <a:r>
              <a:rPr lang="zh-CN" altLang="zh-CN" sz="1600" dirty="0">
                <a:latin typeface="+mj-ea"/>
                <a:ea typeface="+mj-ea"/>
              </a:rPr>
              <a:t>安装样品。</a:t>
            </a:r>
            <a:r>
              <a:rPr lang="zh-CN" altLang="en-US" sz="1600" dirty="0">
                <a:latin typeface="+mj-ea"/>
                <a:ea typeface="+mj-ea"/>
              </a:rPr>
              <a:t>选用合适的样品固定座，使用双面胶（铜胶带或碳胶带）将已经预处理好的样品固定在其表面（需要抛光的面向上）。</a:t>
            </a:r>
            <a:endParaRPr lang="en-US" altLang="zh-CN" sz="1600" dirty="0">
              <a:latin typeface="+mj-ea"/>
              <a:ea typeface="+mj-ea"/>
            </a:endParaRPr>
          </a:p>
          <a:p>
            <a:pPr marL="342900" lvl="0" indent="-342900">
              <a:buFont typeface="+mj-lt"/>
              <a:buAutoNum type="arabicPeriod"/>
            </a:pPr>
            <a:endParaRPr lang="en-US" altLang="zh-CN" sz="1600" dirty="0">
              <a:latin typeface="+mj-ea"/>
              <a:ea typeface="+mj-ea"/>
            </a:endParaRPr>
          </a:p>
          <a:p>
            <a:pPr marL="342900" lvl="0" indent="-342900">
              <a:buFont typeface="+mj-lt"/>
              <a:buAutoNum type="arabicPeriod"/>
            </a:pPr>
            <a:endParaRPr lang="en-US" altLang="zh-CN" sz="1600" dirty="0">
              <a:latin typeface="+mj-ea"/>
              <a:ea typeface="+mj-ea"/>
            </a:endParaRPr>
          </a:p>
          <a:p>
            <a:pPr marL="342900" lvl="0" indent="-342900">
              <a:buFont typeface="+mj-lt"/>
              <a:buAutoNum type="arabicPeriod"/>
            </a:pPr>
            <a:endParaRPr lang="en-US" altLang="zh-CN" sz="1600" dirty="0">
              <a:latin typeface="+mj-ea"/>
              <a:ea typeface="+mj-ea"/>
            </a:endParaRPr>
          </a:p>
          <a:p>
            <a:pPr marL="342900" lvl="0" indent="-342900">
              <a:buFont typeface="+mj-lt"/>
              <a:buAutoNum type="arabicPeriod"/>
            </a:pPr>
            <a:endParaRPr lang="en-US" altLang="zh-CN" sz="1600" dirty="0">
              <a:latin typeface="+mj-ea"/>
              <a:ea typeface="+mj-ea"/>
            </a:endParaRPr>
          </a:p>
          <a:p>
            <a:pPr marL="342900" lvl="0" indent="-342900">
              <a:buFont typeface="+mj-lt"/>
              <a:buAutoNum type="arabicPeriod"/>
            </a:pPr>
            <a:endParaRPr lang="en-US" altLang="zh-CN" sz="1600" dirty="0">
              <a:latin typeface="+mj-ea"/>
              <a:ea typeface="+mj-ea"/>
            </a:endParaRPr>
          </a:p>
          <a:p>
            <a:pPr marL="342900" lvl="0" indent="-342900">
              <a:buFont typeface="+mj-lt"/>
              <a:buAutoNum type="arabicPeriod"/>
            </a:pPr>
            <a:endParaRPr lang="en-US" altLang="zh-CN" sz="1600" dirty="0">
              <a:latin typeface="+mj-ea"/>
              <a:ea typeface="+mj-ea"/>
            </a:endParaRPr>
          </a:p>
          <a:p>
            <a:pPr marL="342900" lvl="0" indent="-342900">
              <a:buFont typeface="+mj-lt"/>
              <a:buAutoNum type="arabicPeriod"/>
            </a:pPr>
            <a:endParaRPr lang="en-US" altLang="zh-CN" sz="1600" dirty="0">
              <a:latin typeface="+mj-ea"/>
              <a:ea typeface="+mj-ea"/>
            </a:endParaRPr>
          </a:p>
          <a:p>
            <a:pPr marL="342900" lvl="0" indent="-342900">
              <a:buFont typeface="+mj-lt"/>
              <a:buAutoNum type="arabicPeriod"/>
            </a:pPr>
            <a:r>
              <a:rPr lang="zh-CN" altLang="en-US" sz="1600" dirty="0">
                <a:latin typeface="+mj-ea"/>
                <a:ea typeface="+mj-ea"/>
              </a:rPr>
              <a:t>先将中间环固定在装载工具上，内六角螺纹孔朝向外侧，再将样品固定座放置中间环中，使平面与中间环上螺纹方向垂直，然后用底部调节螺钉使样品上表面与装载工具边缘平齐，并使用内六角螺丝从中间环螺纹孔处固定此时样品位置。</a:t>
            </a:r>
            <a:endParaRPr lang="en-US" altLang="zh-CN" sz="1600" dirty="0">
              <a:latin typeface="+mj-ea"/>
              <a:ea typeface="+mj-ea"/>
            </a:endParaRPr>
          </a:p>
          <a:p>
            <a:pPr marL="342900" lvl="0" indent="-342900">
              <a:buFont typeface="+mj-lt"/>
              <a:buAutoNum type="arabicPeriod"/>
            </a:pPr>
            <a:endParaRPr lang="en-US" altLang="zh-CN" sz="1600" dirty="0">
              <a:latin typeface="+mj-ea"/>
              <a:ea typeface="+mj-ea"/>
            </a:endParaRPr>
          </a:p>
          <a:p>
            <a:pPr marL="342900" lvl="0" indent="-342900">
              <a:buFont typeface="+mj-lt"/>
              <a:buAutoNum type="arabicPeriod"/>
            </a:pPr>
            <a:endParaRPr lang="en-US" altLang="zh-CN" sz="1600" dirty="0">
              <a:latin typeface="+mj-ea"/>
              <a:ea typeface="+mj-ea"/>
            </a:endParaRPr>
          </a:p>
          <a:p>
            <a:pPr marL="342900" lvl="0" indent="-342900">
              <a:buFont typeface="+mj-lt"/>
              <a:buAutoNum type="arabicPeriod"/>
            </a:pPr>
            <a:endParaRPr lang="en-US" altLang="zh-CN" sz="1600" dirty="0">
              <a:latin typeface="+mj-ea"/>
              <a:ea typeface="+mj-ea"/>
            </a:endParaRPr>
          </a:p>
          <a:p>
            <a:pPr marL="342900" lvl="0" indent="-342900">
              <a:buFont typeface="+mj-lt"/>
              <a:buAutoNum type="arabicPeriod"/>
            </a:pPr>
            <a:endParaRPr lang="en-US" altLang="zh-CN" sz="1600" dirty="0">
              <a:latin typeface="+mj-ea"/>
              <a:ea typeface="+mj-ea"/>
            </a:endParaRPr>
          </a:p>
          <a:p>
            <a:pPr marL="342900" lvl="0" indent="-342900">
              <a:buFont typeface="+mj-lt"/>
              <a:buAutoNum type="arabicPeriod"/>
            </a:pPr>
            <a:endParaRPr lang="en-US" altLang="zh-CN" sz="1600" dirty="0">
              <a:latin typeface="+mj-ea"/>
              <a:ea typeface="+mj-ea"/>
            </a:endParaRPr>
          </a:p>
          <a:p>
            <a:pPr marL="342900" lvl="0" indent="-342900">
              <a:buFont typeface="+mj-lt"/>
              <a:buAutoNum type="arabicPeriod"/>
            </a:pPr>
            <a:endParaRPr lang="en-US" altLang="zh-CN" sz="1600" dirty="0">
              <a:latin typeface="+mj-ea"/>
              <a:ea typeface="+mj-ea"/>
            </a:endParaRPr>
          </a:p>
          <a:p>
            <a:pPr marL="342900" lvl="0" indent="-342900">
              <a:buFont typeface="+mj-lt"/>
              <a:buAutoNum type="arabicPeriod"/>
            </a:pPr>
            <a:endParaRPr lang="zh-CN" altLang="zh-CN" sz="1600" dirty="0">
              <a:latin typeface="+mj-ea"/>
              <a:ea typeface="+mj-ea"/>
            </a:endParaRPr>
          </a:p>
          <a:p>
            <a:pPr marL="342900" lvl="0" indent="-342900">
              <a:buFont typeface="+mj-lt"/>
              <a:buAutoNum type="arabicPeriod"/>
            </a:pPr>
            <a:r>
              <a:rPr lang="zh-CN" altLang="en-US" sz="1600" dirty="0">
                <a:latin typeface="+mj-ea"/>
                <a:ea typeface="+mj-ea"/>
              </a:rPr>
              <a:t>旋松装载工具左侧调节螺丝，连同中间环取下样品座。</a:t>
            </a:r>
            <a:endParaRPr lang="zh-CN" altLang="zh-CN" sz="1600" dirty="0">
              <a:latin typeface="+mj-ea"/>
            </a:endParaRPr>
          </a:p>
        </p:txBody>
      </p:sp>
      <p:pic>
        <p:nvPicPr>
          <p:cNvPr id="7" name="图片 6">
            <a:extLst>
              <a:ext uri="{FF2B5EF4-FFF2-40B4-BE49-F238E27FC236}">
                <a16:creationId xmlns:a16="http://schemas.microsoft.com/office/drawing/2014/main" id="{349499AA-5CF7-4ADB-8F1F-BE70FE410FC2}"/>
              </a:ext>
            </a:extLst>
          </p:cNvPr>
          <p:cNvPicPr/>
          <p:nvPr/>
        </p:nvPicPr>
        <p:blipFill>
          <a:blip r:embed="rId5"/>
          <a:stretch>
            <a:fillRect/>
          </a:stretch>
        </p:blipFill>
        <p:spPr>
          <a:xfrm>
            <a:off x="4868777" y="1906457"/>
            <a:ext cx="2454447" cy="1801477"/>
          </a:xfrm>
          <a:prstGeom prst="rect">
            <a:avLst/>
          </a:prstGeom>
        </p:spPr>
      </p:pic>
      <p:grpSp>
        <p:nvGrpSpPr>
          <p:cNvPr id="21" name="组合 20">
            <a:extLst>
              <a:ext uri="{FF2B5EF4-FFF2-40B4-BE49-F238E27FC236}">
                <a16:creationId xmlns:a16="http://schemas.microsoft.com/office/drawing/2014/main" id="{A8A94EA4-8BEF-497A-AE1A-8E87062C44CA}"/>
              </a:ext>
            </a:extLst>
          </p:cNvPr>
          <p:cNvGrpSpPr/>
          <p:nvPr/>
        </p:nvGrpSpPr>
        <p:grpSpPr>
          <a:xfrm>
            <a:off x="3909934" y="4330281"/>
            <a:ext cx="4372132" cy="1800000"/>
            <a:chOff x="3355378" y="4330281"/>
            <a:chExt cx="4372132" cy="1800000"/>
          </a:xfrm>
        </p:grpSpPr>
        <p:pic>
          <p:nvPicPr>
            <p:cNvPr id="8" name="图片 7">
              <a:extLst>
                <a:ext uri="{FF2B5EF4-FFF2-40B4-BE49-F238E27FC236}">
                  <a16:creationId xmlns:a16="http://schemas.microsoft.com/office/drawing/2014/main" id="{045E7023-CAE5-489B-8AFB-18837B22B10E}"/>
                </a:ext>
              </a:extLst>
            </p:cNvPr>
            <p:cNvPicPr>
              <a:picLocks noChangeAspect="1"/>
            </p:cNvPicPr>
            <p:nvPr/>
          </p:nvPicPr>
          <p:blipFill>
            <a:blip r:embed="rId6"/>
            <a:stretch>
              <a:fillRect/>
            </a:stretch>
          </p:blipFill>
          <p:spPr>
            <a:xfrm>
              <a:off x="3355378" y="4330281"/>
              <a:ext cx="4372132" cy="1800000"/>
            </a:xfrm>
            <a:prstGeom prst="rect">
              <a:avLst/>
            </a:prstGeom>
          </p:spPr>
        </p:pic>
        <p:sp>
          <p:nvSpPr>
            <p:cNvPr id="9" name="椭圆 8">
              <a:extLst>
                <a:ext uri="{FF2B5EF4-FFF2-40B4-BE49-F238E27FC236}">
                  <a16:creationId xmlns:a16="http://schemas.microsoft.com/office/drawing/2014/main" id="{A37CB50F-1E01-4E69-9E6E-631BE902D168}"/>
                </a:ext>
              </a:extLst>
            </p:cNvPr>
            <p:cNvSpPr/>
            <p:nvPr/>
          </p:nvSpPr>
          <p:spPr>
            <a:xfrm>
              <a:off x="6467912" y="5401847"/>
              <a:ext cx="357157" cy="4775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FF0000"/>
                  </a:solidFill>
                </a:ln>
                <a:noFill/>
              </a:endParaRPr>
            </a:p>
          </p:txBody>
        </p:sp>
        <p:sp>
          <p:nvSpPr>
            <p:cNvPr id="10" name="文本框 9">
              <a:extLst>
                <a:ext uri="{FF2B5EF4-FFF2-40B4-BE49-F238E27FC236}">
                  <a16:creationId xmlns:a16="http://schemas.microsoft.com/office/drawing/2014/main" id="{841D4D49-5B0C-434D-91FD-B9F8578DB79D}"/>
                </a:ext>
              </a:extLst>
            </p:cNvPr>
            <p:cNvSpPr txBox="1"/>
            <p:nvPr/>
          </p:nvSpPr>
          <p:spPr>
            <a:xfrm>
              <a:off x="5595457" y="5390544"/>
              <a:ext cx="654341" cy="400110"/>
            </a:xfrm>
            <a:prstGeom prst="rect">
              <a:avLst/>
            </a:prstGeom>
            <a:solidFill>
              <a:srgbClr val="8FAADC"/>
            </a:solidFill>
          </p:spPr>
          <p:txBody>
            <a:bodyPr wrap="square" rtlCol="0">
              <a:spAutoFit/>
            </a:bodyPr>
            <a:lstStyle/>
            <a:p>
              <a:r>
                <a:rPr lang="zh-CN" altLang="en-US" sz="1000" b="1" dirty="0">
                  <a:latin typeface="微软雅黑" panose="020B0503020204020204" pitchFamily="34" charset="-122"/>
                  <a:ea typeface="微软雅黑" panose="020B0503020204020204" pitchFamily="34" charset="-122"/>
                </a:rPr>
                <a:t>底部调节螺丝</a:t>
              </a:r>
            </a:p>
          </p:txBody>
        </p:sp>
        <p:sp>
          <p:nvSpPr>
            <p:cNvPr id="11" name="椭圆 10">
              <a:extLst>
                <a:ext uri="{FF2B5EF4-FFF2-40B4-BE49-F238E27FC236}">
                  <a16:creationId xmlns:a16="http://schemas.microsoft.com/office/drawing/2014/main" id="{A1CDA2DF-B349-4D4C-925A-D1F922ECC1DE}"/>
                </a:ext>
              </a:extLst>
            </p:cNvPr>
            <p:cNvSpPr/>
            <p:nvPr/>
          </p:nvSpPr>
          <p:spPr>
            <a:xfrm>
              <a:off x="4378945" y="4848583"/>
              <a:ext cx="133083" cy="1344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FF0000"/>
                  </a:solidFill>
                </a:ln>
                <a:noFill/>
              </a:endParaRPr>
            </a:p>
          </p:txBody>
        </p:sp>
        <p:sp>
          <p:nvSpPr>
            <p:cNvPr id="12" name="文本框 11">
              <a:extLst>
                <a:ext uri="{FF2B5EF4-FFF2-40B4-BE49-F238E27FC236}">
                  <a16:creationId xmlns:a16="http://schemas.microsoft.com/office/drawing/2014/main" id="{B5646EA7-2B52-47BF-8D25-54713397D934}"/>
                </a:ext>
              </a:extLst>
            </p:cNvPr>
            <p:cNvSpPr txBox="1"/>
            <p:nvPr/>
          </p:nvSpPr>
          <p:spPr>
            <a:xfrm>
              <a:off x="4546208" y="5127545"/>
              <a:ext cx="990525" cy="246221"/>
            </a:xfrm>
            <a:prstGeom prst="rect">
              <a:avLst/>
            </a:prstGeom>
            <a:solidFill>
              <a:srgbClr val="8FAADC"/>
            </a:solidFill>
          </p:spPr>
          <p:txBody>
            <a:bodyPr wrap="square" rtlCol="0">
              <a:spAutoFit/>
            </a:bodyPr>
            <a:lstStyle/>
            <a:p>
              <a:r>
                <a:rPr lang="zh-CN" altLang="en-US" sz="1000" b="1" dirty="0">
                  <a:latin typeface="微软雅黑" panose="020B0503020204020204" pitchFamily="34" charset="-122"/>
                  <a:ea typeface="微软雅黑" panose="020B0503020204020204" pitchFamily="34" charset="-122"/>
                </a:rPr>
                <a:t>内六角螺纹孔</a:t>
              </a:r>
            </a:p>
          </p:txBody>
        </p:sp>
        <p:cxnSp>
          <p:nvCxnSpPr>
            <p:cNvPr id="14" name="直接箭头连接符 13">
              <a:extLst>
                <a:ext uri="{FF2B5EF4-FFF2-40B4-BE49-F238E27FC236}">
                  <a16:creationId xmlns:a16="http://schemas.microsoft.com/office/drawing/2014/main" id="{32263067-D7D1-489C-ADFF-5289AED909D9}"/>
                </a:ext>
              </a:extLst>
            </p:cNvPr>
            <p:cNvCxnSpPr/>
            <p:nvPr/>
          </p:nvCxnSpPr>
          <p:spPr>
            <a:xfrm flipH="1" flipV="1">
              <a:off x="4512028" y="4915822"/>
              <a:ext cx="236141" cy="17210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a:extLst>
                <a:ext uri="{FF2B5EF4-FFF2-40B4-BE49-F238E27FC236}">
                  <a16:creationId xmlns:a16="http://schemas.microsoft.com/office/drawing/2014/main" id="{0DCE4804-214D-4115-B03D-5CAE056D70CB}"/>
                </a:ext>
              </a:extLst>
            </p:cNvPr>
            <p:cNvCxnSpPr>
              <a:cxnSpLocks/>
            </p:cNvCxnSpPr>
            <p:nvPr/>
          </p:nvCxnSpPr>
          <p:spPr>
            <a:xfrm>
              <a:off x="6249798" y="5624857"/>
              <a:ext cx="159391" cy="571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椭圆 16">
              <a:extLst>
                <a:ext uri="{FF2B5EF4-FFF2-40B4-BE49-F238E27FC236}">
                  <a16:creationId xmlns:a16="http://schemas.microsoft.com/office/drawing/2014/main" id="{FD23209A-B3B9-4BDA-8831-86D5FF511C3E}"/>
                </a:ext>
              </a:extLst>
            </p:cNvPr>
            <p:cNvSpPr/>
            <p:nvPr/>
          </p:nvSpPr>
          <p:spPr>
            <a:xfrm>
              <a:off x="3682549" y="4710419"/>
              <a:ext cx="327170" cy="3775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FF0000"/>
                  </a:solidFill>
                </a:ln>
                <a:noFill/>
              </a:endParaRPr>
            </a:p>
          </p:txBody>
        </p:sp>
        <p:sp>
          <p:nvSpPr>
            <p:cNvPr id="18" name="文本框 17">
              <a:extLst>
                <a:ext uri="{FF2B5EF4-FFF2-40B4-BE49-F238E27FC236}">
                  <a16:creationId xmlns:a16="http://schemas.microsoft.com/office/drawing/2014/main" id="{6A285020-5743-465D-8A65-6E915A18322A}"/>
                </a:ext>
              </a:extLst>
            </p:cNvPr>
            <p:cNvSpPr txBox="1"/>
            <p:nvPr/>
          </p:nvSpPr>
          <p:spPr>
            <a:xfrm>
              <a:off x="3355378" y="5201792"/>
              <a:ext cx="654341" cy="400110"/>
            </a:xfrm>
            <a:prstGeom prst="rect">
              <a:avLst/>
            </a:prstGeom>
            <a:solidFill>
              <a:srgbClr val="8FAADC"/>
            </a:solidFill>
          </p:spPr>
          <p:txBody>
            <a:bodyPr wrap="square" rtlCol="0">
              <a:spAutoFit/>
            </a:bodyPr>
            <a:lstStyle/>
            <a:p>
              <a:r>
                <a:rPr lang="zh-CN" altLang="en-US" sz="1000" b="1" dirty="0">
                  <a:latin typeface="微软雅黑" panose="020B0503020204020204" pitchFamily="34" charset="-122"/>
                  <a:ea typeface="微软雅黑" panose="020B0503020204020204" pitchFamily="34" charset="-122"/>
                </a:rPr>
                <a:t>左侧调节螺丝</a:t>
              </a:r>
            </a:p>
          </p:txBody>
        </p:sp>
        <p:cxnSp>
          <p:nvCxnSpPr>
            <p:cNvPr id="19" name="直接箭头连接符 18">
              <a:extLst>
                <a:ext uri="{FF2B5EF4-FFF2-40B4-BE49-F238E27FC236}">
                  <a16:creationId xmlns:a16="http://schemas.microsoft.com/office/drawing/2014/main" id="{E74C0A9A-7BE1-40C6-AF53-46A953446DA4}"/>
                </a:ext>
              </a:extLst>
            </p:cNvPr>
            <p:cNvCxnSpPr>
              <a:cxnSpLocks/>
            </p:cNvCxnSpPr>
            <p:nvPr/>
          </p:nvCxnSpPr>
          <p:spPr>
            <a:xfrm flipV="1">
              <a:off x="3583131" y="5019120"/>
              <a:ext cx="99418" cy="15493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179040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3"/>
          <p:cNvSpPr/>
          <p:nvPr/>
        </p:nvSpPr>
        <p:spPr>
          <a:xfrm rot="5400000">
            <a:off x="333375" y="123190"/>
            <a:ext cx="892175" cy="647065"/>
          </a:xfrm>
          <a:custGeom>
            <a:avLst/>
            <a:gdLst>
              <a:gd name="connsiteX0" fmla="*/ 0 w 3562350"/>
              <a:gd name="connsiteY0" fmla="*/ 2232575 h 2232576"/>
              <a:gd name="connsiteX1" fmla="*/ 0 w 3562350"/>
              <a:gd name="connsiteY1" fmla="*/ 1551 h 2232576"/>
              <a:gd name="connsiteX2" fmla="*/ 2414546 w 3562350"/>
              <a:gd name="connsiteY2" fmla="*/ 1551 h 2232576"/>
              <a:gd name="connsiteX3" fmla="*/ 2445287 w 3562350"/>
              <a:gd name="connsiteY3" fmla="*/ 0 h 2232576"/>
              <a:gd name="connsiteX4" fmla="*/ 3562350 w 3562350"/>
              <a:gd name="connsiteY4" fmla="*/ 1116288 h 2232576"/>
              <a:gd name="connsiteX5" fmla="*/ 2559500 w 3562350"/>
              <a:gd name="connsiteY5" fmla="*/ 2226813 h 2232576"/>
              <a:gd name="connsiteX6" fmla="*/ 2446838 w 3562350"/>
              <a:gd name="connsiteY6" fmla="*/ 2232498 h 2232576"/>
              <a:gd name="connsiteX7" fmla="*/ 2446838 w 3562350"/>
              <a:gd name="connsiteY7" fmla="*/ 2232575 h 2232576"/>
              <a:gd name="connsiteX8" fmla="*/ 2445303 w 3562350"/>
              <a:gd name="connsiteY8" fmla="*/ 2232575 h 2232576"/>
              <a:gd name="connsiteX9" fmla="*/ 2445287 w 3562350"/>
              <a:gd name="connsiteY9" fmla="*/ 2232576 h 2232576"/>
              <a:gd name="connsiteX10" fmla="*/ 2445271 w 3562350"/>
              <a:gd name="connsiteY10" fmla="*/ 2232575 h 223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62350" h="2232576">
                <a:moveTo>
                  <a:pt x="0" y="2232575"/>
                </a:moveTo>
                <a:lnTo>
                  <a:pt x="0" y="1551"/>
                </a:lnTo>
                <a:lnTo>
                  <a:pt x="2414546" y="1551"/>
                </a:lnTo>
                <a:lnTo>
                  <a:pt x="2445287" y="0"/>
                </a:lnTo>
                <a:cubicBezTo>
                  <a:pt x="3062224" y="0"/>
                  <a:pt x="3562350" y="499779"/>
                  <a:pt x="3562350" y="1116288"/>
                </a:cubicBezTo>
                <a:cubicBezTo>
                  <a:pt x="3562350" y="1694265"/>
                  <a:pt x="3122786" y="2169648"/>
                  <a:pt x="2559500" y="2226813"/>
                </a:cubicBezTo>
                <a:lnTo>
                  <a:pt x="2446838" y="2232498"/>
                </a:lnTo>
                <a:lnTo>
                  <a:pt x="2446838" y="2232575"/>
                </a:lnTo>
                <a:lnTo>
                  <a:pt x="2445303" y="2232575"/>
                </a:lnTo>
                <a:lnTo>
                  <a:pt x="2445287" y="2232576"/>
                </a:lnTo>
                <a:lnTo>
                  <a:pt x="2445271" y="2232575"/>
                </a:lnTo>
                <a:close/>
              </a:path>
            </a:pathLst>
          </a:custGeom>
          <a:solidFill>
            <a:srgbClr val="003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文本框 1"/>
          <p:cNvSpPr txBox="1"/>
          <p:nvPr/>
        </p:nvSpPr>
        <p:spPr>
          <a:xfrm>
            <a:off x="295275" y="130810"/>
            <a:ext cx="969010" cy="521970"/>
          </a:xfrm>
          <a:prstGeom prst="rect">
            <a:avLst/>
          </a:prstGeom>
          <a:noFill/>
        </p:spPr>
        <p:txBody>
          <a:bodyPr wrap="square" rtlCol="0">
            <a:spAutoFit/>
          </a:bodyPr>
          <a:lstStyle/>
          <a:p>
            <a:pPr algn="ctr"/>
            <a:r>
              <a:rPr lang="en-US" altLang="zh-CN" sz="2800" dirty="0">
                <a:solidFill>
                  <a:schemeClr val="bg1"/>
                </a:solidFill>
                <a:latin typeface="Stencil" panose="040409050D0802020404" pitchFamily="82" charset="0"/>
              </a:rPr>
              <a:t>04</a:t>
            </a:r>
            <a:endParaRPr lang="zh-CN" altLang="en-US" sz="2800" dirty="0">
              <a:solidFill>
                <a:schemeClr val="bg1"/>
              </a:solidFill>
              <a:latin typeface="Stencil" panose="040409050D0802020404" pitchFamily="82" charset="0"/>
            </a:endParaRPr>
          </a:p>
        </p:txBody>
      </p:sp>
      <p:pic>
        <p:nvPicPr>
          <p:cNvPr id="3" name="图片 2" descr="嘉庚创新实验室(大概是纽因特蓝)"/>
          <p:cNvPicPr>
            <a:picLocks noChangeAspect="1"/>
          </p:cNvPicPr>
          <p:nvPr>
            <p:custDataLst>
              <p:tags r:id="rId2"/>
            </p:custDataLst>
          </p:nvPr>
        </p:nvPicPr>
        <p:blipFill>
          <a:blip r:embed="rId4"/>
          <a:stretch>
            <a:fillRect/>
          </a:stretch>
        </p:blipFill>
        <p:spPr>
          <a:xfrm>
            <a:off x="9194800" y="46355"/>
            <a:ext cx="2776220" cy="767080"/>
          </a:xfrm>
          <a:prstGeom prst="rect">
            <a:avLst/>
          </a:prstGeom>
        </p:spPr>
      </p:pic>
      <p:sp>
        <p:nvSpPr>
          <p:cNvPr id="5" name="文本框 4">
            <a:extLst>
              <a:ext uri="{FF2B5EF4-FFF2-40B4-BE49-F238E27FC236}">
                <a16:creationId xmlns:a16="http://schemas.microsoft.com/office/drawing/2014/main" id="{A6736FD5-C5E5-4923-8854-D2C524513F4F}"/>
              </a:ext>
            </a:extLst>
          </p:cNvPr>
          <p:cNvSpPr txBox="1"/>
          <p:nvPr/>
        </p:nvSpPr>
        <p:spPr>
          <a:xfrm>
            <a:off x="1333849" y="434722"/>
            <a:ext cx="4823670" cy="523220"/>
          </a:xfrm>
          <a:prstGeom prst="rect">
            <a:avLst/>
          </a:prstGeom>
          <a:solidFill>
            <a:srgbClr val="003D8B"/>
          </a:solidFill>
        </p:spPr>
        <p:txBody>
          <a:bodyPr wrap="square" rtlCol="0">
            <a:spAutoFit/>
          </a:bodyPr>
          <a:lstStyle/>
          <a:p>
            <a:r>
              <a:rPr lang="zh-CN" altLang="en-US" sz="2800" dirty="0">
                <a:solidFill>
                  <a:schemeClr val="bg1"/>
                </a:solidFill>
              </a:rPr>
              <a:t>三离子束切割机的操作方法</a:t>
            </a:r>
          </a:p>
        </p:txBody>
      </p:sp>
      <p:sp>
        <p:nvSpPr>
          <p:cNvPr id="6" name="文本框 5">
            <a:extLst>
              <a:ext uri="{FF2B5EF4-FFF2-40B4-BE49-F238E27FC236}">
                <a16:creationId xmlns:a16="http://schemas.microsoft.com/office/drawing/2014/main" id="{39294CC7-2F45-414D-A7B0-ABCEC1A8A47C}"/>
              </a:ext>
            </a:extLst>
          </p:cNvPr>
          <p:cNvSpPr txBox="1"/>
          <p:nvPr/>
        </p:nvSpPr>
        <p:spPr>
          <a:xfrm>
            <a:off x="1020304" y="1006679"/>
            <a:ext cx="10151393" cy="5755422"/>
          </a:xfrm>
          <a:prstGeom prst="rect">
            <a:avLst/>
          </a:prstGeom>
          <a:noFill/>
        </p:spPr>
        <p:txBody>
          <a:bodyPr wrap="square" rtlCol="0">
            <a:spAutoFit/>
          </a:bodyPr>
          <a:lstStyle/>
          <a:p>
            <a:pPr marL="342900" lvl="0" indent="-342900">
              <a:buFont typeface="+mj-lt"/>
              <a:buAutoNum type="arabicPeriod" startAt="5"/>
            </a:pPr>
            <a:r>
              <a:rPr lang="zh-CN" altLang="en-US" sz="1600" dirty="0">
                <a:latin typeface="+mj-ea"/>
                <a:ea typeface="+mj-ea"/>
              </a:rPr>
              <a:t>点击</a:t>
            </a:r>
            <a:r>
              <a:rPr lang="en-US" altLang="zh-CN" sz="1600" dirty="0">
                <a:latin typeface="+mj-ea"/>
                <a:ea typeface="+mj-ea"/>
              </a:rPr>
              <a:t>Vent</a:t>
            </a:r>
            <a:r>
              <a:rPr lang="zh-CN" altLang="en-US" sz="1600" dirty="0">
                <a:latin typeface="+mj-ea"/>
                <a:ea typeface="+mj-ea"/>
              </a:rPr>
              <a:t>，卸真空，并更换为平面</a:t>
            </a:r>
            <a:r>
              <a:rPr lang="zh-CN" altLang="en-US" sz="1600" dirty="0">
                <a:latin typeface="+mj-ea"/>
              </a:rPr>
              <a:t>旋转台。</a:t>
            </a:r>
            <a:r>
              <a:rPr lang="zh-CN" altLang="en-US" sz="1600" dirty="0">
                <a:latin typeface="+mj-ea"/>
                <a:ea typeface="+mj-ea"/>
              </a:rPr>
              <a:t>将样品座放入旋转台中，使用内六角螺丝固定好样品；使用左侧调节旋钮设置离子束入射角，一般为</a:t>
            </a:r>
            <a:r>
              <a:rPr lang="en-US" altLang="zh-CN" sz="1600" dirty="0">
                <a:latin typeface="+mj-ea"/>
                <a:ea typeface="+mj-ea"/>
              </a:rPr>
              <a:t>3~15°</a:t>
            </a:r>
            <a:r>
              <a:rPr lang="zh-CN" altLang="en-US" sz="1600" dirty="0">
                <a:latin typeface="+mj-ea"/>
                <a:ea typeface="+mj-ea"/>
              </a:rPr>
              <a:t>。</a:t>
            </a:r>
            <a:endParaRPr lang="en-US" altLang="zh-CN" sz="1600" dirty="0">
              <a:latin typeface="+mj-ea"/>
              <a:ea typeface="+mj-ea"/>
            </a:endParaRPr>
          </a:p>
          <a:p>
            <a:pPr marL="342900" lvl="0" indent="-342900">
              <a:buFont typeface="+mj-lt"/>
              <a:buAutoNum type="arabicPeriod" startAt="5"/>
            </a:pPr>
            <a:endParaRPr lang="en-US" altLang="zh-CN" sz="1600" dirty="0">
              <a:latin typeface="+mj-ea"/>
              <a:ea typeface="+mj-ea"/>
            </a:endParaRPr>
          </a:p>
          <a:p>
            <a:pPr marL="342900" lvl="0" indent="-342900">
              <a:buFont typeface="+mj-lt"/>
              <a:buAutoNum type="arabicPeriod" startAt="5"/>
            </a:pPr>
            <a:endParaRPr lang="en-US" altLang="zh-CN" sz="1600" dirty="0">
              <a:latin typeface="+mj-ea"/>
              <a:ea typeface="+mj-ea"/>
            </a:endParaRPr>
          </a:p>
          <a:p>
            <a:pPr marL="342900" lvl="0" indent="-342900">
              <a:buFont typeface="+mj-lt"/>
              <a:buAutoNum type="arabicPeriod" startAt="5"/>
            </a:pPr>
            <a:endParaRPr lang="en-US" altLang="zh-CN" sz="1600" dirty="0">
              <a:latin typeface="+mj-ea"/>
              <a:ea typeface="+mj-ea"/>
            </a:endParaRPr>
          </a:p>
          <a:p>
            <a:pPr marL="342900" lvl="0" indent="-342900">
              <a:buFont typeface="+mj-lt"/>
              <a:buAutoNum type="arabicPeriod" startAt="5"/>
            </a:pPr>
            <a:endParaRPr lang="en-US" altLang="zh-CN" sz="1600" dirty="0">
              <a:latin typeface="+mj-ea"/>
              <a:ea typeface="+mj-ea"/>
            </a:endParaRPr>
          </a:p>
          <a:p>
            <a:pPr marL="342900" lvl="0" indent="-342900">
              <a:buFont typeface="+mj-lt"/>
              <a:buAutoNum type="arabicPeriod" startAt="5"/>
            </a:pPr>
            <a:endParaRPr lang="en-US" altLang="zh-CN" sz="1600" dirty="0">
              <a:latin typeface="+mj-ea"/>
              <a:ea typeface="+mj-ea"/>
            </a:endParaRPr>
          </a:p>
          <a:p>
            <a:pPr marL="342900" lvl="0" indent="-342900">
              <a:buFont typeface="+mj-lt"/>
              <a:buAutoNum type="arabicPeriod" startAt="5"/>
            </a:pPr>
            <a:endParaRPr lang="en-US" altLang="zh-CN" sz="1600" dirty="0">
              <a:latin typeface="+mj-ea"/>
              <a:ea typeface="+mj-ea"/>
            </a:endParaRPr>
          </a:p>
          <a:p>
            <a:pPr marL="342900" lvl="0" indent="-342900">
              <a:buFont typeface="+mj-lt"/>
              <a:buAutoNum type="arabicPeriod" startAt="5"/>
            </a:pPr>
            <a:endParaRPr lang="en-US" altLang="zh-CN" sz="1600" dirty="0">
              <a:latin typeface="+mj-ea"/>
              <a:ea typeface="+mj-ea"/>
            </a:endParaRPr>
          </a:p>
          <a:p>
            <a:pPr marL="342900" lvl="0" indent="-342900">
              <a:buFont typeface="+mj-lt"/>
              <a:buAutoNum type="arabicPeriod" startAt="5"/>
            </a:pPr>
            <a:r>
              <a:rPr lang="zh-CN" altLang="en-US" sz="1600" dirty="0">
                <a:latin typeface="+mj-ea"/>
                <a:ea typeface="+mj-ea"/>
              </a:rPr>
              <a:t>关闭仓门，点击</a:t>
            </a:r>
            <a:r>
              <a:rPr lang="en-US" altLang="zh-CN" sz="1600" dirty="0">
                <a:latin typeface="+mj-ea"/>
                <a:ea typeface="+mj-ea"/>
              </a:rPr>
              <a:t>PUMP</a:t>
            </a:r>
            <a:r>
              <a:rPr lang="zh-CN" altLang="en-US" sz="1600" dirty="0">
                <a:latin typeface="+mj-ea"/>
                <a:ea typeface="+mj-ea"/>
              </a:rPr>
              <a:t>抽真空。</a:t>
            </a:r>
            <a:endParaRPr lang="en-US" altLang="zh-CN" sz="1600" dirty="0">
              <a:latin typeface="+mj-ea"/>
              <a:ea typeface="+mj-ea"/>
            </a:endParaRPr>
          </a:p>
          <a:p>
            <a:pPr marL="342900" lvl="0" indent="-342900">
              <a:buFont typeface="+mj-lt"/>
              <a:buAutoNum type="arabicPeriod" startAt="5"/>
            </a:pPr>
            <a:r>
              <a:rPr lang="zh-CN" altLang="en-US" sz="1600" dirty="0">
                <a:latin typeface="+mj-ea"/>
                <a:ea typeface="+mj-ea"/>
              </a:rPr>
              <a:t>参数设置。点击           进入</a:t>
            </a:r>
            <a:r>
              <a:rPr lang="en-US" altLang="zh-CN" sz="1600" dirty="0">
                <a:latin typeface="+mj-ea"/>
                <a:ea typeface="+mj-ea"/>
              </a:rPr>
              <a:t>Stage</a:t>
            </a:r>
            <a:r>
              <a:rPr lang="zh-CN" altLang="en-US" sz="1600" dirty="0">
                <a:latin typeface="+mj-ea"/>
                <a:ea typeface="+mj-ea"/>
              </a:rPr>
              <a:t>页面，设置</a:t>
            </a:r>
            <a:r>
              <a:rPr lang="en-US" altLang="zh-CN" sz="1600" dirty="0">
                <a:latin typeface="+mj-ea"/>
                <a:ea typeface="+mj-ea"/>
              </a:rPr>
              <a:t>FM</a:t>
            </a:r>
            <a:r>
              <a:rPr lang="zh-CN" altLang="en-US" sz="1600" dirty="0">
                <a:latin typeface="+mj-ea"/>
                <a:ea typeface="+mj-ea"/>
              </a:rPr>
              <a:t>平面抛光参数，包括旋转速度、角度、横移距离等参数，并点击</a:t>
            </a:r>
            <a:r>
              <a:rPr lang="en-US" altLang="zh-CN" sz="1600" dirty="0">
                <a:latin typeface="+mj-ea"/>
                <a:ea typeface="+mj-ea"/>
              </a:rPr>
              <a:t>Test</a:t>
            </a:r>
            <a:r>
              <a:rPr lang="zh-CN" altLang="en-US" sz="1600" dirty="0">
                <a:latin typeface="+mj-ea"/>
                <a:ea typeface="+mj-ea"/>
              </a:rPr>
              <a:t>，以确保样品与离子源组件不会发生碰撞；点击</a:t>
            </a:r>
            <a:r>
              <a:rPr lang="en-US" altLang="zh-CN" sz="1600" dirty="0">
                <a:latin typeface="+mj-ea"/>
                <a:ea typeface="+mj-ea"/>
              </a:rPr>
              <a:t>Menu</a:t>
            </a:r>
            <a:r>
              <a:rPr lang="zh-CN" altLang="en-US" sz="1600" dirty="0">
                <a:latin typeface="+mj-ea"/>
                <a:ea typeface="+mj-ea"/>
              </a:rPr>
              <a:t>，回到主界面，设置离子枪电压、工作时间等参数。</a:t>
            </a:r>
            <a:endParaRPr lang="en-US" altLang="zh-CN" sz="1600" dirty="0">
              <a:latin typeface="+mj-ea"/>
              <a:ea typeface="+mj-ea"/>
            </a:endParaRPr>
          </a:p>
          <a:p>
            <a:pPr marL="342900" lvl="0" indent="-342900">
              <a:buFont typeface="+mj-lt"/>
              <a:buAutoNum type="arabicPeriod" startAt="5"/>
            </a:pPr>
            <a:endParaRPr lang="en-US" altLang="zh-CN" sz="1600" dirty="0">
              <a:latin typeface="+mj-ea"/>
              <a:ea typeface="+mj-ea"/>
            </a:endParaRPr>
          </a:p>
          <a:p>
            <a:pPr marL="342900" lvl="0" indent="-342900">
              <a:buFont typeface="+mj-lt"/>
              <a:buAutoNum type="arabicPeriod" startAt="5"/>
            </a:pPr>
            <a:endParaRPr lang="en-US" altLang="zh-CN" sz="1600" dirty="0">
              <a:latin typeface="+mj-ea"/>
              <a:ea typeface="+mj-ea"/>
            </a:endParaRPr>
          </a:p>
          <a:p>
            <a:pPr marL="342900" lvl="0" indent="-342900">
              <a:buFont typeface="+mj-lt"/>
              <a:buAutoNum type="arabicPeriod" startAt="5"/>
            </a:pPr>
            <a:endParaRPr lang="en-US" altLang="zh-CN" sz="1600" dirty="0">
              <a:latin typeface="+mj-ea"/>
              <a:ea typeface="+mj-ea"/>
            </a:endParaRPr>
          </a:p>
          <a:p>
            <a:pPr marL="342900" lvl="0" indent="-342900">
              <a:buFont typeface="+mj-lt"/>
              <a:buAutoNum type="arabicPeriod" startAt="5"/>
            </a:pPr>
            <a:endParaRPr lang="en-US" altLang="zh-CN" sz="1600" dirty="0">
              <a:latin typeface="+mj-ea"/>
              <a:ea typeface="+mj-ea"/>
            </a:endParaRPr>
          </a:p>
          <a:p>
            <a:pPr marL="342900" lvl="0" indent="-342900">
              <a:buFont typeface="+mj-lt"/>
              <a:buAutoNum type="arabicPeriod" startAt="5"/>
            </a:pPr>
            <a:endParaRPr lang="en-US" altLang="zh-CN" sz="1600" dirty="0">
              <a:latin typeface="+mj-ea"/>
              <a:ea typeface="+mj-ea"/>
            </a:endParaRPr>
          </a:p>
          <a:p>
            <a:pPr marL="342900" lvl="0" indent="-342900">
              <a:buFont typeface="+mj-lt"/>
              <a:buAutoNum type="arabicPeriod" startAt="5"/>
            </a:pPr>
            <a:endParaRPr lang="zh-CN" altLang="zh-CN" sz="1600" dirty="0">
              <a:latin typeface="+mj-ea"/>
              <a:ea typeface="+mj-ea"/>
            </a:endParaRPr>
          </a:p>
          <a:p>
            <a:pPr marL="342900" lvl="0" indent="-342900">
              <a:buFont typeface="+mj-lt"/>
              <a:buAutoNum type="arabicPeriod" startAt="5"/>
            </a:pPr>
            <a:r>
              <a:rPr lang="zh-CN" altLang="zh-CN" sz="1600" dirty="0">
                <a:latin typeface="+mj-ea"/>
              </a:rPr>
              <a:t>加工过程中，点击主页面</a:t>
            </a:r>
            <a:r>
              <a:rPr lang="en-US" altLang="zh-CN" sz="1600" dirty="0">
                <a:latin typeface="+mj-ea"/>
              </a:rPr>
              <a:t>Observe</a:t>
            </a:r>
            <a:r>
              <a:rPr lang="zh-CN" altLang="zh-CN" sz="1600" dirty="0">
                <a:latin typeface="+mj-ea"/>
              </a:rPr>
              <a:t>观察加工效果，可按需调整加工参数。</a:t>
            </a:r>
          </a:p>
          <a:p>
            <a:pPr marL="342900" lvl="0" indent="-342900">
              <a:buFont typeface="+mj-lt"/>
              <a:buAutoNum type="arabicPeriod" startAt="5"/>
            </a:pPr>
            <a:r>
              <a:rPr lang="zh-CN" altLang="zh-CN" sz="1600" dirty="0">
                <a:latin typeface="+mj-ea"/>
              </a:rPr>
              <a:t>加工完成后，点击主界面</a:t>
            </a:r>
            <a:r>
              <a:rPr lang="en-US" altLang="zh-CN" sz="1600" dirty="0">
                <a:latin typeface="+mj-ea"/>
              </a:rPr>
              <a:t>Vent</a:t>
            </a:r>
            <a:r>
              <a:rPr lang="zh-CN" altLang="zh-CN" sz="1600" dirty="0">
                <a:latin typeface="+mj-ea"/>
              </a:rPr>
              <a:t>破真空，待真空压力显示大于</a:t>
            </a:r>
            <a:r>
              <a:rPr lang="en-US" altLang="zh-CN" sz="1600" dirty="0">
                <a:latin typeface="+mj-ea"/>
              </a:rPr>
              <a:t>200mbar</a:t>
            </a:r>
            <a:r>
              <a:rPr lang="zh-CN" altLang="zh-CN" sz="1600" dirty="0">
                <a:latin typeface="+mj-ea"/>
              </a:rPr>
              <a:t>，打开仓门；</a:t>
            </a:r>
            <a:r>
              <a:rPr lang="zh-CN" altLang="en-US" sz="1600" dirty="0">
                <a:latin typeface="+mj-ea"/>
              </a:rPr>
              <a:t>使用内六角螺丝将</a:t>
            </a:r>
            <a:r>
              <a:rPr lang="zh-CN" altLang="zh-CN" sz="1600" dirty="0">
                <a:latin typeface="+mj-ea"/>
              </a:rPr>
              <a:t>螺丝旋松</a:t>
            </a:r>
            <a:r>
              <a:rPr lang="zh-CN" altLang="en-US" sz="1600" dirty="0">
                <a:latin typeface="+mj-ea"/>
              </a:rPr>
              <a:t>后</a:t>
            </a:r>
            <a:r>
              <a:rPr lang="zh-CN" altLang="zh-CN" sz="1600" dirty="0">
                <a:latin typeface="+mj-ea"/>
              </a:rPr>
              <a:t>取出样品。</a:t>
            </a:r>
          </a:p>
          <a:p>
            <a:pPr marL="342900" lvl="0" indent="-342900">
              <a:buFont typeface="+mj-lt"/>
              <a:buAutoNum type="arabicPeriod" startAt="5"/>
            </a:pPr>
            <a:r>
              <a:rPr lang="zh-CN" altLang="zh-CN" sz="1600" dirty="0">
                <a:latin typeface="+mj-ea"/>
              </a:rPr>
              <a:t>关闭仓门，点击主界面</a:t>
            </a:r>
            <a:r>
              <a:rPr lang="en-US" altLang="zh-CN" sz="1600" dirty="0">
                <a:latin typeface="+mj-ea"/>
              </a:rPr>
              <a:t>Pump</a:t>
            </a:r>
            <a:r>
              <a:rPr lang="zh-CN" altLang="zh-CN" sz="1600" dirty="0">
                <a:latin typeface="+mj-ea"/>
              </a:rPr>
              <a:t>抽真空。</a:t>
            </a:r>
          </a:p>
        </p:txBody>
      </p:sp>
      <p:grpSp>
        <p:nvGrpSpPr>
          <p:cNvPr id="13" name="组合 12">
            <a:extLst>
              <a:ext uri="{FF2B5EF4-FFF2-40B4-BE49-F238E27FC236}">
                <a16:creationId xmlns:a16="http://schemas.microsoft.com/office/drawing/2014/main" id="{B9ED9490-ED5C-49E1-A240-36E211AE670D}"/>
              </a:ext>
            </a:extLst>
          </p:cNvPr>
          <p:cNvGrpSpPr/>
          <p:nvPr/>
        </p:nvGrpSpPr>
        <p:grpSpPr>
          <a:xfrm>
            <a:off x="3172491" y="1560756"/>
            <a:ext cx="5847019" cy="1620000"/>
            <a:chOff x="2305684" y="1560756"/>
            <a:chExt cx="5847019" cy="1620000"/>
          </a:xfrm>
        </p:grpSpPr>
        <p:pic>
          <p:nvPicPr>
            <p:cNvPr id="7" name="图片 6">
              <a:extLst>
                <a:ext uri="{FF2B5EF4-FFF2-40B4-BE49-F238E27FC236}">
                  <a16:creationId xmlns:a16="http://schemas.microsoft.com/office/drawing/2014/main" id="{C9D25E47-09DA-478A-BA35-14CE533C6D2D}"/>
                </a:ext>
              </a:extLst>
            </p:cNvPr>
            <p:cNvPicPr/>
            <p:nvPr/>
          </p:nvPicPr>
          <p:blipFill>
            <a:blip r:embed="rId5"/>
            <a:stretch>
              <a:fillRect/>
            </a:stretch>
          </p:blipFill>
          <p:spPr>
            <a:xfrm>
              <a:off x="2305684" y="1560756"/>
              <a:ext cx="2880000" cy="1620000"/>
            </a:xfrm>
            <a:prstGeom prst="rect">
              <a:avLst/>
            </a:prstGeom>
          </p:spPr>
        </p:pic>
        <p:pic>
          <p:nvPicPr>
            <p:cNvPr id="8" name="图片 7">
              <a:extLst>
                <a:ext uri="{FF2B5EF4-FFF2-40B4-BE49-F238E27FC236}">
                  <a16:creationId xmlns:a16="http://schemas.microsoft.com/office/drawing/2014/main" id="{9FD67BCE-3944-45DA-A17A-22C6E3E28127}"/>
                </a:ext>
              </a:extLst>
            </p:cNvPr>
            <p:cNvPicPr/>
            <p:nvPr/>
          </p:nvPicPr>
          <p:blipFill>
            <a:blip r:embed="rId6"/>
            <a:stretch>
              <a:fillRect/>
            </a:stretch>
          </p:blipFill>
          <p:spPr>
            <a:xfrm>
              <a:off x="5272703" y="1560756"/>
              <a:ext cx="2880000" cy="1620000"/>
            </a:xfrm>
            <a:prstGeom prst="rect">
              <a:avLst/>
            </a:prstGeom>
          </p:spPr>
        </p:pic>
      </p:grpSp>
      <p:pic>
        <p:nvPicPr>
          <p:cNvPr id="15" name="图片 14">
            <a:extLst>
              <a:ext uri="{FF2B5EF4-FFF2-40B4-BE49-F238E27FC236}">
                <a16:creationId xmlns:a16="http://schemas.microsoft.com/office/drawing/2014/main" id="{4BE8EB46-CD9F-441D-8C3C-F1933D67AB93}"/>
              </a:ext>
            </a:extLst>
          </p:cNvPr>
          <p:cNvPicPr/>
          <p:nvPr/>
        </p:nvPicPr>
        <p:blipFill>
          <a:blip r:embed="rId7"/>
          <a:stretch>
            <a:fillRect/>
          </a:stretch>
        </p:blipFill>
        <p:spPr>
          <a:xfrm>
            <a:off x="2894763" y="3483373"/>
            <a:ext cx="605790" cy="251460"/>
          </a:xfrm>
          <a:prstGeom prst="rect">
            <a:avLst/>
          </a:prstGeom>
        </p:spPr>
      </p:pic>
      <p:grpSp>
        <p:nvGrpSpPr>
          <p:cNvPr id="14" name="组合 13">
            <a:extLst>
              <a:ext uri="{FF2B5EF4-FFF2-40B4-BE49-F238E27FC236}">
                <a16:creationId xmlns:a16="http://schemas.microsoft.com/office/drawing/2014/main" id="{E3D0F77E-C7D4-4FD6-B35F-987AE7DE780D}"/>
              </a:ext>
            </a:extLst>
          </p:cNvPr>
          <p:cNvGrpSpPr/>
          <p:nvPr/>
        </p:nvGrpSpPr>
        <p:grpSpPr>
          <a:xfrm>
            <a:off x="3172491" y="4018614"/>
            <a:ext cx="5847019" cy="1620000"/>
            <a:chOff x="3172491" y="4001836"/>
            <a:chExt cx="5847019" cy="1620000"/>
          </a:xfrm>
        </p:grpSpPr>
        <p:pic>
          <p:nvPicPr>
            <p:cNvPr id="16" name="图片 15">
              <a:extLst>
                <a:ext uri="{FF2B5EF4-FFF2-40B4-BE49-F238E27FC236}">
                  <a16:creationId xmlns:a16="http://schemas.microsoft.com/office/drawing/2014/main" id="{D516B517-2041-41FD-B474-5AA5A6404087}"/>
                </a:ext>
              </a:extLst>
            </p:cNvPr>
            <p:cNvPicPr/>
            <p:nvPr/>
          </p:nvPicPr>
          <p:blipFill>
            <a:blip r:embed="rId8"/>
            <a:stretch>
              <a:fillRect/>
            </a:stretch>
          </p:blipFill>
          <p:spPr>
            <a:xfrm>
              <a:off x="3172491" y="4001836"/>
              <a:ext cx="2880000" cy="1620000"/>
            </a:xfrm>
            <a:prstGeom prst="rect">
              <a:avLst/>
            </a:prstGeom>
          </p:spPr>
        </p:pic>
        <p:pic>
          <p:nvPicPr>
            <p:cNvPr id="17" name="图片 16">
              <a:extLst>
                <a:ext uri="{FF2B5EF4-FFF2-40B4-BE49-F238E27FC236}">
                  <a16:creationId xmlns:a16="http://schemas.microsoft.com/office/drawing/2014/main" id="{CECDF526-67BA-45CB-9212-A67F133E79A9}"/>
                </a:ext>
              </a:extLst>
            </p:cNvPr>
            <p:cNvPicPr/>
            <p:nvPr/>
          </p:nvPicPr>
          <p:blipFill>
            <a:blip r:embed="rId9"/>
            <a:stretch>
              <a:fillRect/>
            </a:stretch>
          </p:blipFill>
          <p:spPr>
            <a:xfrm>
              <a:off x="6139510" y="4001836"/>
              <a:ext cx="2880000" cy="1620000"/>
            </a:xfrm>
            <a:prstGeom prst="rect">
              <a:avLst/>
            </a:prstGeom>
          </p:spPr>
        </p:pic>
      </p:grpSp>
    </p:spTree>
    <p:custDataLst>
      <p:tags r:id="rId1"/>
    </p:custDataLst>
    <p:extLst>
      <p:ext uri="{BB962C8B-B14F-4D97-AF65-F5344CB8AC3E}">
        <p14:creationId xmlns:p14="http://schemas.microsoft.com/office/powerpoint/2010/main" val="104479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3"/>
          <p:cNvSpPr/>
          <p:nvPr/>
        </p:nvSpPr>
        <p:spPr>
          <a:xfrm rot="5400000">
            <a:off x="333375" y="123190"/>
            <a:ext cx="892175" cy="647065"/>
          </a:xfrm>
          <a:custGeom>
            <a:avLst/>
            <a:gdLst>
              <a:gd name="connsiteX0" fmla="*/ 0 w 3562350"/>
              <a:gd name="connsiteY0" fmla="*/ 2232575 h 2232576"/>
              <a:gd name="connsiteX1" fmla="*/ 0 w 3562350"/>
              <a:gd name="connsiteY1" fmla="*/ 1551 h 2232576"/>
              <a:gd name="connsiteX2" fmla="*/ 2414546 w 3562350"/>
              <a:gd name="connsiteY2" fmla="*/ 1551 h 2232576"/>
              <a:gd name="connsiteX3" fmla="*/ 2445287 w 3562350"/>
              <a:gd name="connsiteY3" fmla="*/ 0 h 2232576"/>
              <a:gd name="connsiteX4" fmla="*/ 3562350 w 3562350"/>
              <a:gd name="connsiteY4" fmla="*/ 1116288 h 2232576"/>
              <a:gd name="connsiteX5" fmla="*/ 2559500 w 3562350"/>
              <a:gd name="connsiteY5" fmla="*/ 2226813 h 2232576"/>
              <a:gd name="connsiteX6" fmla="*/ 2446838 w 3562350"/>
              <a:gd name="connsiteY6" fmla="*/ 2232498 h 2232576"/>
              <a:gd name="connsiteX7" fmla="*/ 2446838 w 3562350"/>
              <a:gd name="connsiteY7" fmla="*/ 2232575 h 2232576"/>
              <a:gd name="connsiteX8" fmla="*/ 2445303 w 3562350"/>
              <a:gd name="connsiteY8" fmla="*/ 2232575 h 2232576"/>
              <a:gd name="connsiteX9" fmla="*/ 2445287 w 3562350"/>
              <a:gd name="connsiteY9" fmla="*/ 2232576 h 2232576"/>
              <a:gd name="connsiteX10" fmla="*/ 2445271 w 3562350"/>
              <a:gd name="connsiteY10" fmla="*/ 2232575 h 223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62350" h="2232576">
                <a:moveTo>
                  <a:pt x="0" y="2232575"/>
                </a:moveTo>
                <a:lnTo>
                  <a:pt x="0" y="1551"/>
                </a:lnTo>
                <a:lnTo>
                  <a:pt x="2414546" y="1551"/>
                </a:lnTo>
                <a:lnTo>
                  <a:pt x="2445287" y="0"/>
                </a:lnTo>
                <a:cubicBezTo>
                  <a:pt x="3062224" y="0"/>
                  <a:pt x="3562350" y="499779"/>
                  <a:pt x="3562350" y="1116288"/>
                </a:cubicBezTo>
                <a:cubicBezTo>
                  <a:pt x="3562350" y="1694265"/>
                  <a:pt x="3122786" y="2169648"/>
                  <a:pt x="2559500" y="2226813"/>
                </a:cubicBezTo>
                <a:lnTo>
                  <a:pt x="2446838" y="2232498"/>
                </a:lnTo>
                <a:lnTo>
                  <a:pt x="2446838" y="2232575"/>
                </a:lnTo>
                <a:lnTo>
                  <a:pt x="2445303" y="2232575"/>
                </a:lnTo>
                <a:lnTo>
                  <a:pt x="2445287" y="2232576"/>
                </a:lnTo>
                <a:lnTo>
                  <a:pt x="2445271" y="2232575"/>
                </a:lnTo>
                <a:close/>
              </a:path>
            </a:pathLst>
          </a:custGeom>
          <a:solidFill>
            <a:srgbClr val="003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文本框 1"/>
          <p:cNvSpPr txBox="1"/>
          <p:nvPr/>
        </p:nvSpPr>
        <p:spPr>
          <a:xfrm>
            <a:off x="295275" y="130810"/>
            <a:ext cx="969010" cy="521970"/>
          </a:xfrm>
          <a:prstGeom prst="rect">
            <a:avLst/>
          </a:prstGeom>
          <a:noFill/>
        </p:spPr>
        <p:txBody>
          <a:bodyPr wrap="square" rtlCol="0">
            <a:spAutoFit/>
          </a:bodyPr>
          <a:lstStyle/>
          <a:p>
            <a:pPr algn="ctr"/>
            <a:r>
              <a:rPr lang="en-US" altLang="zh-CN" sz="2800" dirty="0">
                <a:solidFill>
                  <a:schemeClr val="bg1"/>
                </a:solidFill>
                <a:latin typeface="Stencil" panose="040409050D0802020404" pitchFamily="82" charset="0"/>
              </a:rPr>
              <a:t>05</a:t>
            </a:r>
            <a:endParaRPr lang="zh-CN" altLang="en-US" sz="2800" dirty="0">
              <a:solidFill>
                <a:schemeClr val="bg1"/>
              </a:solidFill>
              <a:latin typeface="Stencil" panose="040409050D0802020404" pitchFamily="82" charset="0"/>
            </a:endParaRPr>
          </a:p>
        </p:txBody>
      </p:sp>
      <p:pic>
        <p:nvPicPr>
          <p:cNvPr id="3" name="图片 2" descr="嘉庚创新实验室(大概是纽因特蓝)"/>
          <p:cNvPicPr>
            <a:picLocks noChangeAspect="1"/>
          </p:cNvPicPr>
          <p:nvPr>
            <p:custDataLst>
              <p:tags r:id="rId2"/>
            </p:custDataLst>
          </p:nvPr>
        </p:nvPicPr>
        <p:blipFill>
          <a:blip r:embed="rId4"/>
          <a:stretch>
            <a:fillRect/>
          </a:stretch>
        </p:blipFill>
        <p:spPr>
          <a:xfrm>
            <a:off x="9194800" y="46355"/>
            <a:ext cx="2776220" cy="767080"/>
          </a:xfrm>
          <a:prstGeom prst="rect">
            <a:avLst/>
          </a:prstGeom>
        </p:spPr>
      </p:pic>
      <p:sp>
        <p:nvSpPr>
          <p:cNvPr id="5" name="文本框 4">
            <a:extLst>
              <a:ext uri="{FF2B5EF4-FFF2-40B4-BE49-F238E27FC236}">
                <a16:creationId xmlns:a16="http://schemas.microsoft.com/office/drawing/2014/main" id="{A6736FD5-C5E5-4923-8854-D2C524513F4F}"/>
              </a:ext>
            </a:extLst>
          </p:cNvPr>
          <p:cNvSpPr txBox="1"/>
          <p:nvPr/>
        </p:nvSpPr>
        <p:spPr>
          <a:xfrm>
            <a:off x="1333849" y="434722"/>
            <a:ext cx="4823670" cy="523220"/>
          </a:xfrm>
          <a:prstGeom prst="rect">
            <a:avLst/>
          </a:prstGeom>
          <a:solidFill>
            <a:srgbClr val="003D8B"/>
          </a:solidFill>
        </p:spPr>
        <p:txBody>
          <a:bodyPr wrap="square" rtlCol="0">
            <a:spAutoFit/>
          </a:bodyPr>
          <a:lstStyle/>
          <a:p>
            <a:r>
              <a:rPr lang="zh-CN" altLang="en-US" sz="2800" dirty="0">
                <a:solidFill>
                  <a:schemeClr val="bg1"/>
                </a:solidFill>
              </a:rPr>
              <a:t>三离子束切割机的注意事项</a:t>
            </a:r>
          </a:p>
        </p:txBody>
      </p:sp>
      <p:sp>
        <p:nvSpPr>
          <p:cNvPr id="6" name="文本框 5">
            <a:extLst>
              <a:ext uri="{FF2B5EF4-FFF2-40B4-BE49-F238E27FC236}">
                <a16:creationId xmlns:a16="http://schemas.microsoft.com/office/drawing/2014/main" id="{39294CC7-2F45-414D-A7B0-ABCEC1A8A47C}"/>
              </a:ext>
            </a:extLst>
          </p:cNvPr>
          <p:cNvSpPr txBox="1"/>
          <p:nvPr/>
        </p:nvSpPr>
        <p:spPr>
          <a:xfrm>
            <a:off x="1020304" y="1006679"/>
            <a:ext cx="10151393" cy="4031873"/>
          </a:xfrm>
          <a:prstGeom prst="rect">
            <a:avLst/>
          </a:prstGeom>
          <a:noFill/>
        </p:spPr>
        <p:txBody>
          <a:bodyPr wrap="square" rtlCol="0">
            <a:spAutoFit/>
          </a:bodyPr>
          <a:lstStyle/>
          <a:p>
            <a:pPr marL="342900" lvl="0" indent="-342900">
              <a:buFont typeface="+mj-lt"/>
              <a:buAutoNum type="arabicPeriod"/>
            </a:pPr>
            <a:r>
              <a:rPr lang="zh-CN" altLang="zh-CN" sz="1600" dirty="0">
                <a:latin typeface="微软雅黑" panose="020B0503020204020204" pitchFamily="34" charset="-122"/>
                <a:ea typeface="微软雅黑" panose="020B0503020204020204" pitchFamily="34" charset="-122"/>
              </a:rPr>
              <a:t>样品切割时，需要保证样品上表面与下表面平齐，且样品上表面平整；</a:t>
            </a:r>
          </a:p>
          <a:p>
            <a:pPr marL="342900" lvl="0" indent="-342900">
              <a:buFont typeface="+mj-lt"/>
              <a:buAutoNum type="arabicPeriod"/>
            </a:pPr>
            <a:r>
              <a:rPr lang="zh-CN" altLang="zh-CN" sz="1600" dirty="0">
                <a:latin typeface="微软雅黑" panose="020B0503020204020204" pitchFamily="34" charset="-122"/>
                <a:ea typeface="微软雅黑" panose="020B0503020204020204" pitchFamily="34" charset="-122"/>
              </a:rPr>
              <a:t>做冷冻切割时，冷冻切割温度要小于样品的</a:t>
            </a:r>
            <a:r>
              <a:rPr lang="en-US" altLang="zh-CN" sz="1600" dirty="0" err="1">
                <a:latin typeface="微软雅黑" panose="020B0503020204020204" pitchFamily="34" charset="-122"/>
                <a:ea typeface="微软雅黑" panose="020B0503020204020204" pitchFamily="34" charset="-122"/>
              </a:rPr>
              <a:t>Tg</a:t>
            </a:r>
            <a:r>
              <a:rPr lang="zh-CN" altLang="zh-CN" sz="1600" dirty="0">
                <a:latin typeface="微软雅黑" panose="020B0503020204020204" pitchFamily="34" charset="-122"/>
                <a:ea typeface="微软雅黑" panose="020B0503020204020204" pitchFamily="34" charset="-122"/>
              </a:rPr>
              <a:t>温度；</a:t>
            </a:r>
          </a:p>
          <a:p>
            <a:pPr marL="342900" lvl="0" indent="-342900">
              <a:buFont typeface="+mj-lt"/>
              <a:buAutoNum type="arabicPeriod"/>
            </a:pPr>
            <a:r>
              <a:rPr lang="zh-CN" altLang="zh-CN" sz="1600" dirty="0">
                <a:latin typeface="微软雅黑" panose="020B0503020204020204" pitchFamily="34" charset="-122"/>
                <a:ea typeface="微软雅黑" panose="020B0503020204020204" pitchFamily="34" charset="-122"/>
              </a:rPr>
              <a:t>平面抛光设置旋转台侧向移动值和入射角时注意参数限制，防止损坏旋转台，限制值与样品尺寸相关；</a:t>
            </a:r>
          </a:p>
          <a:p>
            <a:pPr marL="342900" lvl="0" indent="-342900">
              <a:buFont typeface="+mj-lt"/>
              <a:buAutoNum type="arabicPeriod"/>
            </a:pPr>
            <a:r>
              <a:rPr lang="zh-CN" altLang="zh-CN" sz="1600" dirty="0">
                <a:latin typeface="微软雅黑" panose="020B0503020204020204" pitchFamily="34" charset="-122"/>
                <a:ea typeface="微软雅黑" panose="020B0503020204020204" pitchFamily="34" charset="-122"/>
              </a:rPr>
              <a:t>旋转台在振动或旋转时不要安装或者卸载样品；</a:t>
            </a:r>
          </a:p>
          <a:p>
            <a:pPr marL="342900" lvl="0" indent="-342900">
              <a:buFont typeface="+mj-lt"/>
              <a:buAutoNum type="arabicPeriod"/>
            </a:pPr>
            <a:r>
              <a:rPr lang="zh-CN" altLang="zh-CN" sz="1600" dirty="0">
                <a:latin typeface="微软雅黑" panose="020B0503020204020204" pitchFamily="34" charset="-122"/>
                <a:ea typeface="微软雅黑" panose="020B0503020204020204" pitchFamily="34" charset="-122"/>
              </a:rPr>
              <a:t>更换操作台执行初始化程序时不要安装样品，防止损坏离子枪；</a:t>
            </a:r>
            <a:endParaRPr lang="en-US" altLang="zh-CN" sz="1600" dirty="0">
              <a:latin typeface="微软雅黑" panose="020B0503020204020204" pitchFamily="34" charset="-122"/>
              <a:ea typeface="微软雅黑" panose="020B0503020204020204" pitchFamily="34" charset="-122"/>
            </a:endParaRPr>
          </a:p>
          <a:p>
            <a:pPr marL="342900" indent="-342900">
              <a:buFont typeface="+mj-lt"/>
              <a:buAutoNum type="arabicPeriod"/>
            </a:pPr>
            <a:r>
              <a:rPr lang="zh-CN" altLang="zh-CN" sz="1600" dirty="0"/>
              <a:t>出现图</a:t>
            </a:r>
            <a:r>
              <a:rPr lang="zh-CN" altLang="en-US" sz="1600" dirty="0"/>
              <a:t>中</a:t>
            </a:r>
            <a:r>
              <a:rPr lang="zh-CN" altLang="zh-CN" sz="1600" dirty="0"/>
              <a:t>的离子枪故障，表明离子源</a:t>
            </a:r>
            <a:r>
              <a:rPr lang="en-US" altLang="zh-CN" sz="1600" dirty="0"/>
              <a:t> 1 </a:t>
            </a:r>
            <a:r>
              <a:rPr lang="zh-CN" altLang="zh-CN" sz="1600" dirty="0"/>
              <a:t>短路，需清洁离子源</a:t>
            </a:r>
            <a:r>
              <a:rPr lang="en-US" altLang="zh-CN" sz="1600" dirty="0"/>
              <a:t> 1</a:t>
            </a:r>
            <a:r>
              <a:rPr lang="zh-CN" altLang="zh-CN" sz="1600" dirty="0"/>
              <a:t>，主界面上短路的离子源变成红色</a:t>
            </a:r>
            <a:r>
              <a:rPr lang="zh-CN" altLang="en-US" sz="1600" dirty="0"/>
              <a:t>；</a:t>
            </a:r>
            <a:endParaRPr lang="en-US" altLang="zh-CN" sz="1600" dirty="0"/>
          </a:p>
          <a:p>
            <a:pPr marL="342900" indent="-342900">
              <a:buFont typeface="+mj-lt"/>
              <a:buAutoNum type="arabicPeriod"/>
            </a:pPr>
            <a:endParaRPr lang="en-US" altLang="zh-CN" sz="1600" dirty="0">
              <a:latin typeface="微软雅黑" panose="020B0503020204020204" pitchFamily="34" charset="-122"/>
              <a:ea typeface="微软雅黑" panose="020B0503020204020204" pitchFamily="34" charset="-122"/>
            </a:endParaRPr>
          </a:p>
          <a:p>
            <a:pPr marL="342900" indent="-342900">
              <a:buFont typeface="+mj-lt"/>
              <a:buAutoNum type="arabicPeriod"/>
            </a:pPr>
            <a:endParaRPr lang="en-US" altLang="zh-CN" sz="1600" dirty="0">
              <a:latin typeface="微软雅黑" panose="020B0503020204020204" pitchFamily="34" charset="-122"/>
              <a:ea typeface="微软雅黑" panose="020B0503020204020204" pitchFamily="34" charset="-122"/>
            </a:endParaRPr>
          </a:p>
          <a:p>
            <a:pPr marL="342900" indent="-342900">
              <a:buFont typeface="+mj-lt"/>
              <a:buAutoNum type="arabicPeriod"/>
            </a:pPr>
            <a:endParaRPr lang="en-US" altLang="zh-CN" sz="1600" dirty="0">
              <a:latin typeface="微软雅黑" panose="020B0503020204020204" pitchFamily="34" charset="-122"/>
              <a:ea typeface="微软雅黑" panose="020B0503020204020204" pitchFamily="34" charset="-122"/>
            </a:endParaRPr>
          </a:p>
          <a:p>
            <a:pPr marL="342900" indent="-342900">
              <a:buFont typeface="+mj-lt"/>
              <a:buAutoNum type="arabicPeriod"/>
            </a:pPr>
            <a:endParaRPr lang="en-US" altLang="zh-CN" sz="1600" dirty="0">
              <a:latin typeface="微软雅黑" panose="020B0503020204020204" pitchFamily="34" charset="-122"/>
              <a:ea typeface="微软雅黑" panose="020B0503020204020204" pitchFamily="34" charset="-122"/>
            </a:endParaRPr>
          </a:p>
          <a:p>
            <a:pPr marL="342900" indent="-342900">
              <a:buFont typeface="+mj-lt"/>
              <a:buAutoNum type="arabicPeriod"/>
            </a:pPr>
            <a:endParaRPr lang="en-US" altLang="zh-CN" sz="1600" dirty="0">
              <a:latin typeface="微软雅黑" panose="020B0503020204020204" pitchFamily="34" charset="-122"/>
              <a:ea typeface="微软雅黑" panose="020B0503020204020204" pitchFamily="34" charset="-122"/>
            </a:endParaRPr>
          </a:p>
          <a:p>
            <a:pPr marL="342900" indent="-342900">
              <a:buFont typeface="+mj-lt"/>
              <a:buAutoNum type="arabicPeriod"/>
            </a:pPr>
            <a:endParaRPr lang="en-US" altLang="zh-CN" sz="1600" dirty="0">
              <a:latin typeface="微软雅黑" panose="020B0503020204020204" pitchFamily="34" charset="-122"/>
              <a:ea typeface="微软雅黑" panose="020B0503020204020204" pitchFamily="34" charset="-122"/>
            </a:endParaRPr>
          </a:p>
          <a:p>
            <a:pPr marL="342900" indent="-342900">
              <a:buFont typeface="+mj-lt"/>
              <a:buAutoNum type="arabicPeriod"/>
            </a:pPr>
            <a:endParaRPr lang="en-US" altLang="zh-CN" sz="1600" dirty="0">
              <a:latin typeface="微软雅黑" panose="020B0503020204020204" pitchFamily="34" charset="-122"/>
              <a:ea typeface="微软雅黑" panose="020B0503020204020204" pitchFamily="34" charset="-122"/>
            </a:endParaRPr>
          </a:p>
          <a:p>
            <a:pPr marL="342900" indent="-342900">
              <a:buFont typeface="+mj-lt"/>
              <a:buAutoNum type="arabicPeriod"/>
            </a:pPr>
            <a:endParaRPr lang="en-US" altLang="zh-CN" sz="1600" dirty="0">
              <a:latin typeface="微软雅黑" panose="020B0503020204020204" pitchFamily="34" charset="-122"/>
              <a:ea typeface="微软雅黑" panose="020B0503020204020204" pitchFamily="34" charset="-122"/>
            </a:endParaRPr>
          </a:p>
          <a:p>
            <a:pPr marL="342900" indent="-342900">
              <a:buFont typeface="+mj-lt"/>
              <a:buAutoNum type="arabicPeriod"/>
            </a:pPr>
            <a:r>
              <a:rPr lang="zh-CN" altLang="zh-CN" sz="1600" dirty="0"/>
              <a:t>当离子枪使用时间大于</a:t>
            </a:r>
            <a:r>
              <a:rPr lang="en-US" altLang="zh-CN" sz="1600" dirty="0"/>
              <a:t> 350 h </a:t>
            </a:r>
            <a:r>
              <a:rPr lang="zh-CN" altLang="zh-CN" sz="1600" dirty="0"/>
              <a:t>时，主界面跳出警告，提示离子枪使用时间超限，需要更换离子枪，其使用时间指示变成红色</a:t>
            </a:r>
            <a:r>
              <a:rPr lang="zh-CN" altLang="en-US" sz="1600" dirty="0"/>
              <a:t>。</a:t>
            </a:r>
            <a:endParaRPr lang="zh-CN" altLang="zh-CN" sz="1600" dirty="0">
              <a:latin typeface="微软雅黑" panose="020B0503020204020204" pitchFamily="34" charset="-122"/>
              <a:ea typeface="微软雅黑" panose="020B0503020204020204" pitchFamily="34" charset="-122"/>
            </a:endParaRPr>
          </a:p>
        </p:txBody>
      </p:sp>
      <p:pic>
        <p:nvPicPr>
          <p:cNvPr id="9" name="图片 8">
            <a:extLst>
              <a:ext uri="{FF2B5EF4-FFF2-40B4-BE49-F238E27FC236}">
                <a16:creationId xmlns:a16="http://schemas.microsoft.com/office/drawing/2014/main" id="{1840A807-11F6-493D-A59E-6D1B0E0013B6}"/>
              </a:ext>
            </a:extLst>
          </p:cNvPr>
          <p:cNvPicPr>
            <a:picLocks noChangeAspect="1"/>
          </p:cNvPicPr>
          <p:nvPr/>
        </p:nvPicPr>
        <p:blipFill>
          <a:blip r:embed="rId5"/>
          <a:stretch>
            <a:fillRect/>
          </a:stretch>
        </p:blipFill>
        <p:spPr>
          <a:xfrm>
            <a:off x="3062087" y="2596112"/>
            <a:ext cx="6067826" cy="1800000"/>
          </a:xfrm>
          <a:prstGeom prst="rect">
            <a:avLst/>
          </a:prstGeom>
        </p:spPr>
      </p:pic>
      <p:pic>
        <p:nvPicPr>
          <p:cNvPr id="10" name="图片 9">
            <a:extLst>
              <a:ext uri="{FF2B5EF4-FFF2-40B4-BE49-F238E27FC236}">
                <a16:creationId xmlns:a16="http://schemas.microsoft.com/office/drawing/2014/main" id="{6B47ACB0-59F5-47CF-9050-C7F3D7116E61}"/>
              </a:ext>
            </a:extLst>
          </p:cNvPr>
          <p:cNvPicPr>
            <a:picLocks noChangeAspect="1"/>
          </p:cNvPicPr>
          <p:nvPr/>
        </p:nvPicPr>
        <p:blipFill>
          <a:blip r:embed="rId6"/>
          <a:stretch>
            <a:fillRect/>
          </a:stretch>
        </p:blipFill>
        <p:spPr>
          <a:xfrm>
            <a:off x="3227044" y="4845550"/>
            <a:ext cx="5737913" cy="1927651"/>
          </a:xfrm>
          <a:prstGeom prst="rect">
            <a:avLst/>
          </a:prstGeom>
        </p:spPr>
      </p:pic>
    </p:spTree>
    <p:custDataLst>
      <p:tags r:id="rId1"/>
    </p:custDataLst>
    <p:extLst>
      <p:ext uri="{BB962C8B-B14F-4D97-AF65-F5344CB8AC3E}">
        <p14:creationId xmlns:p14="http://schemas.microsoft.com/office/powerpoint/2010/main" val="10354058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88"/>
          <p:cNvPicPr>
            <a:picLocks noChangeAspect="1"/>
          </p:cNvPicPr>
          <p:nvPr/>
        </p:nvPicPr>
        <p:blipFill>
          <a:blip r:embed="rId4"/>
          <a:stretch>
            <a:fillRect/>
          </a:stretch>
        </p:blipFill>
        <p:spPr>
          <a:xfrm>
            <a:off x="-636" y="1538606"/>
            <a:ext cx="12192635" cy="6858635"/>
          </a:xfrm>
          <a:prstGeom prst="rect">
            <a:avLst/>
          </a:prstGeom>
        </p:spPr>
      </p:pic>
      <p:sp>
        <p:nvSpPr>
          <p:cNvPr id="69" name="任意多边形 68"/>
          <p:cNvSpPr/>
          <p:nvPr/>
        </p:nvSpPr>
        <p:spPr>
          <a:xfrm>
            <a:off x="8941660" y="782643"/>
            <a:ext cx="3250340" cy="2227327"/>
          </a:xfrm>
          <a:custGeom>
            <a:avLst/>
            <a:gdLst>
              <a:gd name="connsiteX0" fmla="*/ 0 w 3250340"/>
              <a:gd name="connsiteY0" fmla="*/ 0 h 2227327"/>
              <a:gd name="connsiteX1" fmla="*/ 3250340 w 3250340"/>
              <a:gd name="connsiteY1" fmla="*/ 0 h 2227327"/>
              <a:gd name="connsiteX2" fmla="*/ 3250340 w 3250340"/>
              <a:gd name="connsiteY2" fmla="*/ 2227327 h 2227327"/>
              <a:gd name="connsiteX3" fmla="*/ 17077 w 3250340"/>
              <a:gd name="connsiteY3" fmla="*/ 2227327 h 2227327"/>
              <a:gd name="connsiteX4" fmla="*/ 66658 w 3250340"/>
              <a:gd name="connsiteY4" fmla="*/ 2172774 h 2227327"/>
              <a:gd name="connsiteX5" fmla="*/ 443496 w 3250340"/>
              <a:gd name="connsiteY5" fmla="*/ 1123058 h 2227327"/>
              <a:gd name="connsiteX6" fmla="*/ 66658 w 3250340"/>
              <a:gd name="connsiteY6" fmla="*/ 73342 h 22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340" h="2227327">
                <a:moveTo>
                  <a:pt x="0" y="0"/>
                </a:moveTo>
                <a:lnTo>
                  <a:pt x="3250340" y="0"/>
                </a:lnTo>
                <a:lnTo>
                  <a:pt x="3250340" y="2227327"/>
                </a:lnTo>
                <a:lnTo>
                  <a:pt x="17077" y="2227327"/>
                </a:lnTo>
                <a:lnTo>
                  <a:pt x="66658" y="2172774"/>
                </a:lnTo>
                <a:cubicBezTo>
                  <a:pt x="302076" y="1887513"/>
                  <a:pt x="443496" y="1521800"/>
                  <a:pt x="443496" y="1123058"/>
                </a:cubicBezTo>
                <a:cubicBezTo>
                  <a:pt x="443496" y="724316"/>
                  <a:pt x="302076" y="358604"/>
                  <a:pt x="66658" y="73342"/>
                </a:cubicBezTo>
                <a:close/>
              </a:path>
            </a:pathLst>
          </a:custGeom>
          <a:solidFill>
            <a:srgbClr val="003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任意多边形 52"/>
          <p:cNvSpPr/>
          <p:nvPr/>
        </p:nvSpPr>
        <p:spPr>
          <a:xfrm>
            <a:off x="5366387" y="793988"/>
            <a:ext cx="3562350" cy="2232576"/>
          </a:xfrm>
          <a:custGeom>
            <a:avLst/>
            <a:gdLst>
              <a:gd name="connsiteX0" fmla="*/ 0 w 3562350"/>
              <a:gd name="connsiteY0" fmla="*/ 2232575 h 2232576"/>
              <a:gd name="connsiteX1" fmla="*/ 0 w 3562350"/>
              <a:gd name="connsiteY1" fmla="*/ 1551 h 2232576"/>
              <a:gd name="connsiteX2" fmla="*/ 2414546 w 3562350"/>
              <a:gd name="connsiteY2" fmla="*/ 1551 h 2232576"/>
              <a:gd name="connsiteX3" fmla="*/ 2445287 w 3562350"/>
              <a:gd name="connsiteY3" fmla="*/ 0 h 2232576"/>
              <a:gd name="connsiteX4" fmla="*/ 3562350 w 3562350"/>
              <a:gd name="connsiteY4" fmla="*/ 1116288 h 2232576"/>
              <a:gd name="connsiteX5" fmla="*/ 2559500 w 3562350"/>
              <a:gd name="connsiteY5" fmla="*/ 2226813 h 2232576"/>
              <a:gd name="connsiteX6" fmla="*/ 2446838 w 3562350"/>
              <a:gd name="connsiteY6" fmla="*/ 2232498 h 2232576"/>
              <a:gd name="connsiteX7" fmla="*/ 2446838 w 3562350"/>
              <a:gd name="connsiteY7" fmla="*/ 2232575 h 2232576"/>
              <a:gd name="connsiteX8" fmla="*/ 2445303 w 3562350"/>
              <a:gd name="connsiteY8" fmla="*/ 2232575 h 2232576"/>
              <a:gd name="connsiteX9" fmla="*/ 2445287 w 3562350"/>
              <a:gd name="connsiteY9" fmla="*/ 2232576 h 2232576"/>
              <a:gd name="connsiteX10" fmla="*/ 2445271 w 3562350"/>
              <a:gd name="connsiteY10" fmla="*/ 2232575 h 223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62350" h="2232576">
                <a:moveTo>
                  <a:pt x="0" y="2232575"/>
                </a:moveTo>
                <a:lnTo>
                  <a:pt x="0" y="1551"/>
                </a:lnTo>
                <a:lnTo>
                  <a:pt x="2414546" y="1551"/>
                </a:lnTo>
                <a:lnTo>
                  <a:pt x="2445287" y="0"/>
                </a:lnTo>
                <a:cubicBezTo>
                  <a:pt x="3062224" y="0"/>
                  <a:pt x="3562350" y="499779"/>
                  <a:pt x="3562350" y="1116288"/>
                </a:cubicBezTo>
                <a:cubicBezTo>
                  <a:pt x="3562350" y="1694265"/>
                  <a:pt x="3122786" y="2169648"/>
                  <a:pt x="2559500" y="2226813"/>
                </a:cubicBezTo>
                <a:lnTo>
                  <a:pt x="2446838" y="2232498"/>
                </a:lnTo>
                <a:lnTo>
                  <a:pt x="2446838" y="2232575"/>
                </a:lnTo>
                <a:lnTo>
                  <a:pt x="2445303" y="2232575"/>
                </a:lnTo>
                <a:lnTo>
                  <a:pt x="2445287" y="2232576"/>
                </a:lnTo>
                <a:lnTo>
                  <a:pt x="2445271" y="2232575"/>
                </a:lnTo>
                <a:close/>
              </a:path>
            </a:pathLst>
          </a:custGeom>
          <a:solidFill>
            <a:srgbClr val="003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 name="图片 3" descr="嘉庚实验室 徽章 白色"/>
          <p:cNvPicPr>
            <a:picLocks noChangeAspect="1"/>
          </p:cNvPicPr>
          <p:nvPr>
            <p:custDataLst>
              <p:tags r:id="rId2"/>
            </p:custDataLst>
          </p:nvPr>
        </p:nvPicPr>
        <p:blipFill>
          <a:blip r:embed="rId5"/>
          <a:stretch>
            <a:fillRect/>
          </a:stretch>
        </p:blipFill>
        <p:spPr>
          <a:xfrm>
            <a:off x="6665595" y="951230"/>
            <a:ext cx="1890395" cy="1890395"/>
          </a:xfrm>
          <a:prstGeom prst="rect">
            <a:avLst/>
          </a:prstGeom>
        </p:spPr>
      </p:pic>
      <p:sp>
        <p:nvSpPr>
          <p:cNvPr id="66" name="矩形 65"/>
          <p:cNvSpPr/>
          <p:nvPr/>
        </p:nvSpPr>
        <p:spPr>
          <a:xfrm>
            <a:off x="0" y="796529"/>
            <a:ext cx="5558479" cy="2229952"/>
          </a:xfrm>
          <a:prstGeom prst="rect">
            <a:avLst/>
          </a:prstGeom>
          <a:solidFill>
            <a:srgbClr val="003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descr="7b0a20202020227461726765744d6f64756c65223a202270726f636573734f6e6c696e65466f6e7473220a7d0a"/>
          <p:cNvSpPr txBox="1"/>
          <p:nvPr/>
        </p:nvSpPr>
        <p:spPr>
          <a:xfrm>
            <a:off x="1372870" y="1583055"/>
            <a:ext cx="4907280" cy="829945"/>
          </a:xfrm>
          <a:prstGeom prst="rect">
            <a:avLst/>
          </a:prstGeom>
          <a:noFill/>
        </p:spPr>
        <p:txBody>
          <a:bodyPr wrap="square" rtlCol="0">
            <a:spAutoFit/>
          </a:bodyPr>
          <a:lstStyle/>
          <a:p>
            <a:r>
              <a:rPr lang="zh-CN" altLang="en-US" sz="4800" dirty="0">
                <a:solidFill>
                  <a:schemeClr val="bg1"/>
                </a:solidFill>
                <a:latin typeface="思源宋体 CN Light" panose="02020300000000000000" charset="-122"/>
                <a:ea typeface="思源宋体 CN Light" panose="02020300000000000000" charset="-122"/>
                <a:sym typeface="汉仪程行简" panose="00020600040101010101" charset="-122"/>
              </a:rPr>
              <a:t>嘉庚创新实验室</a:t>
            </a:r>
          </a:p>
        </p:txBody>
      </p:sp>
      <p:sp>
        <p:nvSpPr>
          <p:cNvPr id="8" name="文本框 7"/>
          <p:cNvSpPr txBox="1"/>
          <p:nvPr/>
        </p:nvSpPr>
        <p:spPr>
          <a:xfrm>
            <a:off x="1517015" y="3621405"/>
            <a:ext cx="9157335" cy="922020"/>
          </a:xfrm>
          <a:prstGeom prst="rect">
            <a:avLst/>
          </a:prstGeom>
          <a:noFill/>
        </p:spPr>
        <p:txBody>
          <a:bodyPr wrap="square" rtlCol="0">
            <a:spAutoFit/>
          </a:bodyPr>
          <a:lstStyle/>
          <a:p>
            <a:pPr algn="ctr"/>
            <a:r>
              <a:rPr lang="zh-CN" altLang="en-US" sz="5400" dirty="0">
                <a:solidFill>
                  <a:srgbClr val="003D8B"/>
                </a:solidFill>
                <a:latin typeface="思源宋体 CN Light" panose="02020300000000000000" charset="-122"/>
                <a:ea typeface="思源宋体 CN Light" panose="02020300000000000000" charset="-122"/>
                <a:cs typeface="阿里巴巴普惠体 R" panose="00020600040101010101" pitchFamily="18" charset="-122"/>
                <a:sym typeface="+mn-ea"/>
              </a:rPr>
              <a:t>谢谢观看</a:t>
            </a: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3"/>
          <p:cNvSpPr/>
          <p:nvPr/>
        </p:nvSpPr>
        <p:spPr>
          <a:xfrm rot="5400000">
            <a:off x="914867" y="664887"/>
            <a:ext cx="3562350" cy="2232576"/>
          </a:xfrm>
          <a:custGeom>
            <a:avLst/>
            <a:gdLst>
              <a:gd name="connsiteX0" fmla="*/ 0 w 3562350"/>
              <a:gd name="connsiteY0" fmla="*/ 2232575 h 2232576"/>
              <a:gd name="connsiteX1" fmla="*/ 0 w 3562350"/>
              <a:gd name="connsiteY1" fmla="*/ 1551 h 2232576"/>
              <a:gd name="connsiteX2" fmla="*/ 2414546 w 3562350"/>
              <a:gd name="connsiteY2" fmla="*/ 1551 h 2232576"/>
              <a:gd name="connsiteX3" fmla="*/ 2445287 w 3562350"/>
              <a:gd name="connsiteY3" fmla="*/ 0 h 2232576"/>
              <a:gd name="connsiteX4" fmla="*/ 3562350 w 3562350"/>
              <a:gd name="connsiteY4" fmla="*/ 1116288 h 2232576"/>
              <a:gd name="connsiteX5" fmla="*/ 2559500 w 3562350"/>
              <a:gd name="connsiteY5" fmla="*/ 2226813 h 2232576"/>
              <a:gd name="connsiteX6" fmla="*/ 2446838 w 3562350"/>
              <a:gd name="connsiteY6" fmla="*/ 2232498 h 2232576"/>
              <a:gd name="connsiteX7" fmla="*/ 2446838 w 3562350"/>
              <a:gd name="connsiteY7" fmla="*/ 2232575 h 2232576"/>
              <a:gd name="connsiteX8" fmla="*/ 2445303 w 3562350"/>
              <a:gd name="connsiteY8" fmla="*/ 2232575 h 2232576"/>
              <a:gd name="connsiteX9" fmla="*/ 2445287 w 3562350"/>
              <a:gd name="connsiteY9" fmla="*/ 2232576 h 2232576"/>
              <a:gd name="connsiteX10" fmla="*/ 2445271 w 3562350"/>
              <a:gd name="connsiteY10" fmla="*/ 2232575 h 223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62350" h="2232576">
                <a:moveTo>
                  <a:pt x="0" y="2232575"/>
                </a:moveTo>
                <a:lnTo>
                  <a:pt x="0" y="1551"/>
                </a:lnTo>
                <a:lnTo>
                  <a:pt x="2414546" y="1551"/>
                </a:lnTo>
                <a:lnTo>
                  <a:pt x="2445287" y="0"/>
                </a:lnTo>
                <a:cubicBezTo>
                  <a:pt x="3062224" y="0"/>
                  <a:pt x="3562350" y="499779"/>
                  <a:pt x="3562350" y="1116288"/>
                </a:cubicBezTo>
                <a:cubicBezTo>
                  <a:pt x="3562350" y="1694265"/>
                  <a:pt x="3122786" y="2169648"/>
                  <a:pt x="2559500" y="2226813"/>
                </a:cubicBezTo>
                <a:lnTo>
                  <a:pt x="2446838" y="2232498"/>
                </a:lnTo>
                <a:lnTo>
                  <a:pt x="2446838" y="2232575"/>
                </a:lnTo>
                <a:lnTo>
                  <a:pt x="2445303" y="2232575"/>
                </a:lnTo>
                <a:lnTo>
                  <a:pt x="2445287" y="2232576"/>
                </a:lnTo>
                <a:lnTo>
                  <a:pt x="2445271" y="2232575"/>
                </a:lnTo>
                <a:close/>
              </a:path>
            </a:pathLst>
          </a:custGeom>
          <a:solidFill>
            <a:srgbClr val="003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文本框 39"/>
          <p:cNvSpPr txBox="1"/>
          <p:nvPr/>
        </p:nvSpPr>
        <p:spPr>
          <a:xfrm>
            <a:off x="1579754" y="4415393"/>
            <a:ext cx="2232576" cy="1106805"/>
          </a:xfrm>
          <a:prstGeom prst="rect">
            <a:avLst/>
          </a:prstGeom>
          <a:noFill/>
        </p:spPr>
        <p:txBody>
          <a:bodyPr wrap="square" rtlCol="0">
            <a:spAutoFit/>
          </a:bodyPr>
          <a:lstStyle/>
          <a:p>
            <a:pPr algn="dist"/>
            <a:r>
              <a:rPr lang="zh-CN" altLang="en-US" sz="6600" dirty="0">
                <a:solidFill>
                  <a:srgbClr val="003D8B"/>
                </a:solidFill>
                <a:latin typeface="思源宋体 CN Light" panose="02020300000000000000" charset="-122"/>
                <a:ea typeface="思源宋体 CN Light" panose="02020300000000000000" charset="-122"/>
                <a:cs typeface="阿里巴巴普惠体 B" panose="00020600040101010101" pitchFamily="18" charset="-122"/>
              </a:rPr>
              <a:t>目录</a:t>
            </a:r>
          </a:p>
        </p:txBody>
      </p:sp>
      <p:sp>
        <p:nvSpPr>
          <p:cNvPr id="46" name="文本框 45"/>
          <p:cNvSpPr txBox="1"/>
          <p:nvPr/>
        </p:nvSpPr>
        <p:spPr>
          <a:xfrm>
            <a:off x="6078627" y="1385776"/>
            <a:ext cx="637160" cy="584775"/>
          </a:xfrm>
          <a:prstGeom prst="rect">
            <a:avLst/>
          </a:prstGeom>
          <a:noFill/>
        </p:spPr>
        <p:txBody>
          <a:bodyPr wrap="square" rtlCol="0">
            <a:spAutoFit/>
          </a:bodyPr>
          <a:lstStyle/>
          <a:p>
            <a:pPr algn="ctr"/>
            <a:r>
              <a:rPr lang="en-US" altLang="zh-CN" sz="3200" dirty="0">
                <a:solidFill>
                  <a:srgbClr val="003376"/>
                </a:solidFill>
                <a:latin typeface="Stencil" panose="040409050D0802020404" pitchFamily="82" charset="0"/>
                <a:ea typeface="阿里巴巴普惠体 M" panose="00020600040101010101" pitchFamily="18" charset="-122"/>
                <a:cs typeface="阿里巴巴普惠体 M" panose="00020600040101010101" pitchFamily="18" charset="-122"/>
              </a:rPr>
              <a:t>1</a:t>
            </a:r>
            <a:endParaRPr lang="zh-CN" altLang="en-US" sz="3200" dirty="0">
              <a:solidFill>
                <a:srgbClr val="003376"/>
              </a:solidFill>
              <a:latin typeface="Stencil" panose="040409050D0802020404" pitchFamily="82" charset="0"/>
              <a:ea typeface="阿里巴巴普惠体 M" panose="00020600040101010101" pitchFamily="18" charset="-122"/>
              <a:cs typeface="阿里巴巴普惠体 M" panose="00020600040101010101" pitchFamily="18" charset="-122"/>
            </a:endParaRPr>
          </a:p>
        </p:txBody>
      </p:sp>
      <p:sp>
        <p:nvSpPr>
          <p:cNvPr id="48" name="文本框 47"/>
          <p:cNvSpPr txBox="1"/>
          <p:nvPr/>
        </p:nvSpPr>
        <p:spPr>
          <a:xfrm>
            <a:off x="6078627" y="2237837"/>
            <a:ext cx="637160" cy="584775"/>
          </a:xfrm>
          <a:prstGeom prst="rect">
            <a:avLst/>
          </a:prstGeom>
          <a:noFill/>
        </p:spPr>
        <p:txBody>
          <a:bodyPr wrap="square" rtlCol="0">
            <a:spAutoFit/>
          </a:bodyPr>
          <a:lstStyle/>
          <a:p>
            <a:pPr algn="ctr"/>
            <a:r>
              <a:rPr lang="en-US" altLang="zh-CN" sz="3200" dirty="0">
                <a:solidFill>
                  <a:srgbClr val="003376"/>
                </a:solidFill>
                <a:latin typeface="Stencil" panose="040409050D0802020404" pitchFamily="82" charset="0"/>
                <a:ea typeface="阿里巴巴普惠体 M" panose="00020600040101010101" pitchFamily="18" charset="-122"/>
                <a:cs typeface="阿里巴巴普惠体 M" panose="00020600040101010101" pitchFamily="18" charset="-122"/>
              </a:rPr>
              <a:t>2</a:t>
            </a:r>
            <a:endParaRPr lang="zh-CN" altLang="en-US" sz="3200" dirty="0">
              <a:solidFill>
                <a:srgbClr val="003376"/>
              </a:solidFill>
              <a:latin typeface="Stencil" panose="040409050D0802020404" pitchFamily="82" charset="0"/>
              <a:ea typeface="阿里巴巴普惠体 M" panose="00020600040101010101" pitchFamily="18" charset="-122"/>
              <a:cs typeface="阿里巴巴普惠体 M" panose="00020600040101010101" pitchFamily="18" charset="-122"/>
            </a:endParaRPr>
          </a:p>
        </p:txBody>
      </p:sp>
      <p:sp>
        <p:nvSpPr>
          <p:cNvPr id="50" name="文本框 49"/>
          <p:cNvSpPr txBox="1"/>
          <p:nvPr/>
        </p:nvSpPr>
        <p:spPr>
          <a:xfrm>
            <a:off x="6078627" y="3089898"/>
            <a:ext cx="637160" cy="584775"/>
          </a:xfrm>
          <a:prstGeom prst="rect">
            <a:avLst/>
          </a:prstGeom>
          <a:noFill/>
        </p:spPr>
        <p:txBody>
          <a:bodyPr wrap="square" rtlCol="0">
            <a:spAutoFit/>
          </a:bodyPr>
          <a:lstStyle/>
          <a:p>
            <a:pPr algn="ctr"/>
            <a:r>
              <a:rPr lang="en-US" altLang="zh-CN" sz="3200" dirty="0">
                <a:solidFill>
                  <a:srgbClr val="003376"/>
                </a:solidFill>
                <a:latin typeface="Stencil" panose="040409050D0802020404" pitchFamily="82" charset="0"/>
                <a:ea typeface="阿里巴巴普惠体 M" panose="00020600040101010101" pitchFamily="18" charset="-122"/>
                <a:cs typeface="阿里巴巴普惠体 M" panose="00020600040101010101" pitchFamily="18" charset="-122"/>
              </a:rPr>
              <a:t>3</a:t>
            </a:r>
            <a:endParaRPr lang="zh-CN" altLang="en-US" sz="3200" dirty="0">
              <a:solidFill>
                <a:srgbClr val="003376"/>
              </a:solidFill>
              <a:latin typeface="Stencil" panose="040409050D0802020404" pitchFamily="82" charset="0"/>
              <a:ea typeface="阿里巴巴普惠体 M" panose="00020600040101010101" pitchFamily="18" charset="-122"/>
              <a:cs typeface="阿里巴巴普惠体 M" panose="00020600040101010101" pitchFamily="18" charset="-122"/>
            </a:endParaRPr>
          </a:p>
        </p:txBody>
      </p:sp>
      <p:sp>
        <p:nvSpPr>
          <p:cNvPr id="52" name="文本框 51"/>
          <p:cNvSpPr txBox="1"/>
          <p:nvPr/>
        </p:nvSpPr>
        <p:spPr>
          <a:xfrm>
            <a:off x="6078627" y="3941959"/>
            <a:ext cx="637160" cy="584775"/>
          </a:xfrm>
          <a:prstGeom prst="rect">
            <a:avLst/>
          </a:prstGeom>
          <a:noFill/>
        </p:spPr>
        <p:txBody>
          <a:bodyPr wrap="square" rtlCol="0">
            <a:spAutoFit/>
          </a:bodyPr>
          <a:lstStyle/>
          <a:p>
            <a:pPr algn="ctr"/>
            <a:r>
              <a:rPr lang="en-US" altLang="zh-CN" sz="3200" dirty="0">
                <a:solidFill>
                  <a:srgbClr val="003376"/>
                </a:solidFill>
                <a:latin typeface="Stencil" panose="040409050D0802020404" pitchFamily="82" charset="0"/>
                <a:ea typeface="阿里巴巴普惠体 M" panose="00020600040101010101" pitchFamily="18" charset="-122"/>
                <a:cs typeface="阿里巴巴普惠体 M" panose="00020600040101010101" pitchFamily="18" charset="-122"/>
              </a:rPr>
              <a:t>4</a:t>
            </a:r>
            <a:endParaRPr lang="zh-CN" altLang="en-US" sz="3200" dirty="0">
              <a:solidFill>
                <a:srgbClr val="003376"/>
              </a:solidFill>
              <a:latin typeface="Stencil" panose="040409050D0802020404" pitchFamily="82" charset="0"/>
              <a:ea typeface="阿里巴巴普惠体 M" panose="00020600040101010101" pitchFamily="18" charset="-122"/>
              <a:cs typeface="阿里巴巴普惠体 M" panose="00020600040101010101" pitchFamily="18" charset="-122"/>
            </a:endParaRPr>
          </a:p>
        </p:txBody>
      </p:sp>
      <p:sp>
        <p:nvSpPr>
          <p:cNvPr id="54" name="文本框 53"/>
          <p:cNvSpPr txBox="1"/>
          <p:nvPr/>
        </p:nvSpPr>
        <p:spPr>
          <a:xfrm>
            <a:off x="6078627" y="4794022"/>
            <a:ext cx="637160" cy="584775"/>
          </a:xfrm>
          <a:prstGeom prst="rect">
            <a:avLst/>
          </a:prstGeom>
          <a:noFill/>
        </p:spPr>
        <p:txBody>
          <a:bodyPr wrap="square" rtlCol="0">
            <a:spAutoFit/>
          </a:bodyPr>
          <a:lstStyle/>
          <a:p>
            <a:pPr algn="ctr"/>
            <a:r>
              <a:rPr lang="en-US" altLang="zh-CN" sz="3200" dirty="0">
                <a:solidFill>
                  <a:srgbClr val="003376"/>
                </a:solidFill>
                <a:latin typeface="Stencil" panose="040409050D0802020404" pitchFamily="82" charset="0"/>
                <a:ea typeface="阿里巴巴普惠体 M" panose="00020600040101010101" pitchFamily="18" charset="-122"/>
                <a:cs typeface="阿里巴巴普惠体 M" panose="00020600040101010101" pitchFamily="18" charset="-122"/>
              </a:rPr>
              <a:t>5</a:t>
            </a:r>
            <a:endParaRPr lang="zh-CN" altLang="en-US" sz="3200" dirty="0">
              <a:solidFill>
                <a:srgbClr val="003376"/>
              </a:solidFill>
              <a:latin typeface="Stencil" panose="040409050D0802020404" pitchFamily="82" charset="0"/>
              <a:ea typeface="阿里巴巴普惠体 M" panose="00020600040101010101" pitchFamily="18" charset="-122"/>
              <a:cs typeface="阿里巴巴普惠体 M" panose="00020600040101010101" pitchFamily="18" charset="-122"/>
            </a:endParaRPr>
          </a:p>
        </p:txBody>
      </p:sp>
      <p:pic>
        <p:nvPicPr>
          <p:cNvPr id="2" name="图片 1" descr="嘉庚实验室 徽章 白色"/>
          <p:cNvPicPr>
            <a:picLocks noChangeAspect="1"/>
          </p:cNvPicPr>
          <p:nvPr>
            <p:custDataLst>
              <p:tags r:id="rId2"/>
            </p:custDataLst>
          </p:nvPr>
        </p:nvPicPr>
        <p:blipFill>
          <a:blip r:embed="rId4"/>
          <a:stretch>
            <a:fillRect/>
          </a:stretch>
        </p:blipFill>
        <p:spPr>
          <a:xfrm>
            <a:off x="1750695" y="1315085"/>
            <a:ext cx="1890395" cy="1890395"/>
          </a:xfrm>
          <a:prstGeom prst="rect">
            <a:avLst/>
          </a:prstGeom>
        </p:spPr>
      </p:pic>
      <p:sp>
        <p:nvSpPr>
          <p:cNvPr id="5" name="文本框 4"/>
          <p:cNvSpPr txBox="1"/>
          <p:nvPr/>
        </p:nvSpPr>
        <p:spPr>
          <a:xfrm>
            <a:off x="6715125" y="3219287"/>
            <a:ext cx="3103880" cy="368300"/>
          </a:xfrm>
          <a:prstGeom prst="rect">
            <a:avLst/>
          </a:prstGeom>
          <a:noFill/>
        </p:spPr>
        <p:txBody>
          <a:bodyPr wrap="square" rtlCol="0">
            <a:spAutoFit/>
          </a:bodyPr>
          <a:lstStyle/>
          <a:p>
            <a:r>
              <a:rPr lang="zh-CN" altLang="en-US" dirty="0">
                <a:solidFill>
                  <a:srgbClr val="003D8B">
                    <a:alpha val="60000"/>
                  </a:srgb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应用案例</a:t>
            </a:r>
          </a:p>
        </p:txBody>
      </p:sp>
      <p:sp>
        <p:nvSpPr>
          <p:cNvPr id="6" name="文本框 5"/>
          <p:cNvSpPr txBox="1"/>
          <p:nvPr/>
        </p:nvSpPr>
        <p:spPr>
          <a:xfrm>
            <a:off x="6725285" y="4050665"/>
            <a:ext cx="3093720" cy="368300"/>
          </a:xfrm>
          <a:prstGeom prst="rect">
            <a:avLst/>
          </a:prstGeom>
          <a:noFill/>
        </p:spPr>
        <p:txBody>
          <a:bodyPr wrap="square" rtlCol="0">
            <a:spAutoFit/>
          </a:bodyPr>
          <a:lstStyle/>
          <a:p>
            <a:r>
              <a:rPr lang="zh-CN" altLang="en-US" dirty="0">
                <a:solidFill>
                  <a:srgbClr val="003D8B">
                    <a:alpha val="60000"/>
                  </a:srgb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操作方法</a:t>
            </a:r>
          </a:p>
        </p:txBody>
      </p:sp>
      <p:sp>
        <p:nvSpPr>
          <p:cNvPr id="7" name="文本框 6"/>
          <p:cNvSpPr txBox="1"/>
          <p:nvPr/>
        </p:nvSpPr>
        <p:spPr>
          <a:xfrm>
            <a:off x="6725285" y="2345690"/>
            <a:ext cx="3103880" cy="368300"/>
          </a:xfrm>
          <a:prstGeom prst="rect">
            <a:avLst/>
          </a:prstGeom>
          <a:noFill/>
        </p:spPr>
        <p:txBody>
          <a:bodyPr wrap="square" rtlCol="0">
            <a:spAutoFit/>
          </a:bodyPr>
          <a:lstStyle/>
          <a:p>
            <a:r>
              <a:rPr lang="zh-CN" altLang="en-US" dirty="0">
                <a:solidFill>
                  <a:srgbClr val="003D8B">
                    <a:alpha val="60000"/>
                  </a:srgb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设备原理</a:t>
            </a:r>
          </a:p>
        </p:txBody>
      </p:sp>
      <p:sp>
        <p:nvSpPr>
          <p:cNvPr id="8" name="文本框 7"/>
          <p:cNvSpPr txBox="1"/>
          <p:nvPr/>
        </p:nvSpPr>
        <p:spPr>
          <a:xfrm>
            <a:off x="6725285" y="1494155"/>
            <a:ext cx="3103880" cy="368300"/>
          </a:xfrm>
          <a:prstGeom prst="rect">
            <a:avLst/>
          </a:prstGeom>
          <a:noFill/>
        </p:spPr>
        <p:txBody>
          <a:bodyPr wrap="square" rtlCol="0">
            <a:spAutoFit/>
          </a:bodyPr>
          <a:lstStyle/>
          <a:p>
            <a:r>
              <a:rPr lang="zh-CN" altLang="en-US" dirty="0">
                <a:solidFill>
                  <a:srgbClr val="003D8B">
                    <a:alpha val="60000"/>
                  </a:srgb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设备应用与构造</a:t>
            </a:r>
          </a:p>
        </p:txBody>
      </p:sp>
      <p:sp>
        <p:nvSpPr>
          <p:cNvPr id="9" name="文本框 8"/>
          <p:cNvSpPr txBox="1"/>
          <p:nvPr/>
        </p:nvSpPr>
        <p:spPr>
          <a:xfrm>
            <a:off x="6735445" y="4902835"/>
            <a:ext cx="3093720" cy="368300"/>
          </a:xfrm>
          <a:prstGeom prst="rect">
            <a:avLst/>
          </a:prstGeom>
          <a:noFill/>
        </p:spPr>
        <p:txBody>
          <a:bodyPr wrap="square" rtlCol="0">
            <a:spAutoFit/>
          </a:bodyPr>
          <a:lstStyle/>
          <a:p>
            <a:r>
              <a:rPr lang="zh-CN" altLang="en-US" dirty="0">
                <a:solidFill>
                  <a:srgbClr val="003D8B">
                    <a:alpha val="60000"/>
                  </a:srgb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注意事项</a:t>
            </a: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3"/>
          <p:cNvSpPr/>
          <p:nvPr/>
        </p:nvSpPr>
        <p:spPr>
          <a:xfrm rot="5400000">
            <a:off x="333375" y="123190"/>
            <a:ext cx="892175" cy="647065"/>
          </a:xfrm>
          <a:custGeom>
            <a:avLst/>
            <a:gdLst>
              <a:gd name="connsiteX0" fmla="*/ 0 w 3562350"/>
              <a:gd name="connsiteY0" fmla="*/ 2232575 h 2232576"/>
              <a:gd name="connsiteX1" fmla="*/ 0 w 3562350"/>
              <a:gd name="connsiteY1" fmla="*/ 1551 h 2232576"/>
              <a:gd name="connsiteX2" fmla="*/ 2414546 w 3562350"/>
              <a:gd name="connsiteY2" fmla="*/ 1551 h 2232576"/>
              <a:gd name="connsiteX3" fmla="*/ 2445287 w 3562350"/>
              <a:gd name="connsiteY3" fmla="*/ 0 h 2232576"/>
              <a:gd name="connsiteX4" fmla="*/ 3562350 w 3562350"/>
              <a:gd name="connsiteY4" fmla="*/ 1116288 h 2232576"/>
              <a:gd name="connsiteX5" fmla="*/ 2559500 w 3562350"/>
              <a:gd name="connsiteY5" fmla="*/ 2226813 h 2232576"/>
              <a:gd name="connsiteX6" fmla="*/ 2446838 w 3562350"/>
              <a:gd name="connsiteY6" fmla="*/ 2232498 h 2232576"/>
              <a:gd name="connsiteX7" fmla="*/ 2446838 w 3562350"/>
              <a:gd name="connsiteY7" fmla="*/ 2232575 h 2232576"/>
              <a:gd name="connsiteX8" fmla="*/ 2445303 w 3562350"/>
              <a:gd name="connsiteY8" fmla="*/ 2232575 h 2232576"/>
              <a:gd name="connsiteX9" fmla="*/ 2445287 w 3562350"/>
              <a:gd name="connsiteY9" fmla="*/ 2232576 h 2232576"/>
              <a:gd name="connsiteX10" fmla="*/ 2445271 w 3562350"/>
              <a:gd name="connsiteY10" fmla="*/ 2232575 h 223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62350" h="2232576">
                <a:moveTo>
                  <a:pt x="0" y="2232575"/>
                </a:moveTo>
                <a:lnTo>
                  <a:pt x="0" y="1551"/>
                </a:lnTo>
                <a:lnTo>
                  <a:pt x="2414546" y="1551"/>
                </a:lnTo>
                <a:lnTo>
                  <a:pt x="2445287" y="0"/>
                </a:lnTo>
                <a:cubicBezTo>
                  <a:pt x="3062224" y="0"/>
                  <a:pt x="3562350" y="499779"/>
                  <a:pt x="3562350" y="1116288"/>
                </a:cubicBezTo>
                <a:cubicBezTo>
                  <a:pt x="3562350" y="1694265"/>
                  <a:pt x="3122786" y="2169648"/>
                  <a:pt x="2559500" y="2226813"/>
                </a:cubicBezTo>
                <a:lnTo>
                  <a:pt x="2446838" y="2232498"/>
                </a:lnTo>
                <a:lnTo>
                  <a:pt x="2446838" y="2232575"/>
                </a:lnTo>
                <a:lnTo>
                  <a:pt x="2445303" y="2232575"/>
                </a:lnTo>
                <a:lnTo>
                  <a:pt x="2445287" y="2232576"/>
                </a:lnTo>
                <a:lnTo>
                  <a:pt x="2445271" y="2232575"/>
                </a:lnTo>
                <a:close/>
              </a:path>
            </a:pathLst>
          </a:custGeom>
          <a:solidFill>
            <a:srgbClr val="003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文本框 1"/>
          <p:cNvSpPr txBox="1"/>
          <p:nvPr/>
        </p:nvSpPr>
        <p:spPr>
          <a:xfrm>
            <a:off x="295275" y="130810"/>
            <a:ext cx="969010" cy="521970"/>
          </a:xfrm>
          <a:prstGeom prst="rect">
            <a:avLst/>
          </a:prstGeom>
          <a:noFill/>
        </p:spPr>
        <p:txBody>
          <a:bodyPr wrap="square" rtlCol="0">
            <a:spAutoFit/>
          </a:bodyPr>
          <a:lstStyle/>
          <a:p>
            <a:pPr algn="ctr"/>
            <a:r>
              <a:rPr lang="en-US" altLang="zh-CN" sz="2800" dirty="0">
                <a:solidFill>
                  <a:schemeClr val="bg1"/>
                </a:solidFill>
                <a:latin typeface="Stencil" panose="040409050D0802020404" pitchFamily="82" charset="0"/>
              </a:rPr>
              <a:t>01</a:t>
            </a:r>
            <a:endParaRPr lang="zh-CN" altLang="en-US" sz="2800" dirty="0">
              <a:solidFill>
                <a:schemeClr val="bg1"/>
              </a:solidFill>
              <a:latin typeface="Stencil" panose="040409050D0802020404" pitchFamily="82" charset="0"/>
            </a:endParaRPr>
          </a:p>
        </p:txBody>
      </p:sp>
      <p:pic>
        <p:nvPicPr>
          <p:cNvPr id="3" name="图片 2" descr="嘉庚创新实验室(大概是纽因特蓝)"/>
          <p:cNvPicPr>
            <a:picLocks noChangeAspect="1"/>
          </p:cNvPicPr>
          <p:nvPr>
            <p:custDataLst>
              <p:tags r:id="rId2"/>
            </p:custDataLst>
          </p:nvPr>
        </p:nvPicPr>
        <p:blipFill>
          <a:blip r:embed="rId4"/>
          <a:stretch>
            <a:fillRect/>
          </a:stretch>
        </p:blipFill>
        <p:spPr>
          <a:xfrm>
            <a:off x="9194800" y="46355"/>
            <a:ext cx="2776220" cy="767080"/>
          </a:xfrm>
          <a:prstGeom prst="rect">
            <a:avLst/>
          </a:prstGeom>
        </p:spPr>
      </p:pic>
      <p:sp>
        <p:nvSpPr>
          <p:cNvPr id="5" name="文本框 4">
            <a:extLst>
              <a:ext uri="{FF2B5EF4-FFF2-40B4-BE49-F238E27FC236}">
                <a16:creationId xmlns:a16="http://schemas.microsoft.com/office/drawing/2014/main" id="{A6736FD5-C5E5-4923-8854-D2C524513F4F}"/>
              </a:ext>
            </a:extLst>
          </p:cNvPr>
          <p:cNvSpPr txBox="1"/>
          <p:nvPr/>
        </p:nvSpPr>
        <p:spPr>
          <a:xfrm>
            <a:off x="1333849" y="434722"/>
            <a:ext cx="4823670" cy="523220"/>
          </a:xfrm>
          <a:prstGeom prst="rect">
            <a:avLst/>
          </a:prstGeom>
          <a:solidFill>
            <a:srgbClr val="003D8B"/>
          </a:solidFill>
        </p:spPr>
        <p:txBody>
          <a:bodyPr wrap="square" rtlCol="0">
            <a:spAutoFit/>
          </a:bodyPr>
          <a:lstStyle/>
          <a:p>
            <a:r>
              <a:rPr lang="zh-CN" altLang="en-US" sz="2800" dirty="0">
                <a:solidFill>
                  <a:schemeClr val="bg1"/>
                </a:solidFill>
              </a:rPr>
              <a:t>三离子束切割机的应用与构造</a:t>
            </a:r>
          </a:p>
        </p:txBody>
      </p:sp>
      <p:pic>
        <p:nvPicPr>
          <p:cNvPr id="6" name="图片 5">
            <a:extLst>
              <a:ext uri="{FF2B5EF4-FFF2-40B4-BE49-F238E27FC236}">
                <a16:creationId xmlns:a16="http://schemas.microsoft.com/office/drawing/2014/main" id="{B67275F8-4231-4F6B-A4EA-1884D165349E}"/>
              </a:ext>
            </a:extLst>
          </p:cNvPr>
          <p:cNvPicPr>
            <a:picLocks noChangeAspect="1"/>
          </p:cNvPicPr>
          <p:nvPr/>
        </p:nvPicPr>
        <p:blipFill>
          <a:blip r:embed="rId5"/>
          <a:stretch>
            <a:fillRect/>
          </a:stretch>
        </p:blipFill>
        <p:spPr>
          <a:xfrm>
            <a:off x="973997" y="998288"/>
            <a:ext cx="10244006" cy="5400000"/>
          </a:xfrm>
          <a:prstGeom prst="rect">
            <a:avLst/>
          </a:prstGeom>
        </p:spPr>
      </p:pic>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3"/>
          <p:cNvSpPr/>
          <p:nvPr/>
        </p:nvSpPr>
        <p:spPr>
          <a:xfrm rot="5400000">
            <a:off x="333375" y="123190"/>
            <a:ext cx="892175" cy="647065"/>
          </a:xfrm>
          <a:custGeom>
            <a:avLst/>
            <a:gdLst>
              <a:gd name="connsiteX0" fmla="*/ 0 w 3562350"/>
              <a:gd name="connsiteY0" fmla="*/ 2232575 h 2232576"/>
              <a:gd name="connsiteX1" fmla="*/ 0 w 3562350"/>
              <a:gd name="connsiteY1" fmla="*/ 1551 h 2232576"/>
              <a:gd name="connsiteX2" fmla="*/ 2414546 w 3562350"/>
              <a:gd name="connsiteY2" fmla="*/ 1551 h 2232576"/>
              <a:gd name="connsiteX3" fmla="*/ 2445287 w 3562350"/>
              <a:gd name="connsiteY3" fmla="*/ 0 h 2232576"/>
              <a:gd name="connsiteX4" fmla="*/ 3562350 w 3562350"/>
              <a:gd name="connsiteY4" fmla="*/ 1116288 h 2232576"/>
              <a:gd name="connsiteX5" fmla="*/ 2559500 w 3562350"/>
              <a:gd name="connsiteY5" fmla="*/ 2226813 h 2232576"/>
              <a:gd name="connsiteX6" fmla="*/ 2446838 w 3562350"/>
              <a:gd name="connsiteY6" fmla="*/ 2232498 h 2232576"/>
              <a:gd name="connsiteX7" fmla="*/ 2446838 w 3562350"/>
              <a:gd name="connsiteY7" fmla="*/ 2232575 h 2232576"/>
              <a:gd name="connsiteX8" fmla="*/ 2445303 w 3562350"/>
              <a:gd name="connsiteY8" fmla="*/ 2232575 h 2232576"/>
              <a:gd name="connsiteX9" fmla="*/ 2445287 w 3562350"/>
              <a:gd name="connsiteY9" fmla="*/ 2232576 h 2232576"/>
              <a:gd name="connsiteX10" fmla="*/ 2445271 w 3562350"/>
              <a:gd name="connsiteY10" fmla="*/ 2232575 h 223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62350" h="2232576">
                <a:moveTo>
                  <a:pt x="0" y="2232575"/>
                </a:moveTo>
                <a:lnTo>
                  <a:pt x="0" y="1551"/>
                </a:lnTo>
                <a:lnTo>
                  <a:pt x="2414546" y="1551"/>
                </a:lnTo>
                <a:lnTo>
                  <a:pt x="2445287" y="0"/>
                </a:lnTo>
                <a:cubicBezTo>
                  <a:pt x="3062224" y="0"/>
                  <a:pt x="3562350" y="499779"/>
                  <a:pt x="3562350" y="1116288"/>
                </a:cubicBezTo>
                <a:cubicBezTo>
                  <a:pt x="3562350" y="1694265"/>
                  <a:pt x="3122786" y="2169648"/>
                  <a:pt x="2559500" y="2226813"/>
                </a:cubicBezTo>
                <a:lnTo>
                  <a:pt x="2446838" y="2232498"/>
                </a:lnTo>
                <a:lnTo>
                  <a:pt x="2446838" y="2232575"/>
                </a:lnTo>
                <a:lnTo>
                  <a:pt x="2445303" y="2232575"/>
                </a:lnTo>
                <a:lnTo>
                  <a:pt x="2445287" y="2232576"/>
                </a:lnTo>
                <a:lnTo>
                  <a:pt x="2445271" y="2232575"/>
                </a:lnTo>
                <a:close/>
              </a:path>
            </a:pathLst>
          </a:custGeom>
          <a:solidFill>
            <a:srgbClr val="003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文本框 1"/>
          <p:cNvSpPr txBox="1"/>
          <p:nvPr/>
        </p:nvSpPr>
        <p:spPr>
          <a:xfrm>
            <a:off x="295275" y="130810"/>
            <a:ext cx="969010" cy="521970"/>
          </a:xfrm>
          <a:prstGeom prst="rect">
            <a:avLst/>
          </a:prstGeom>
          <a:noFill/>
        </p:spPr>
        <p:txBody>
          <a:bodyPr wrap="square" rtlCol="0">
            <a:spAutoFit/>
          </a:bodyPr>
          <a:lstStyle/>
          <a:p>
            <a:pPr algn="ctr"/>
            <a:r>
              <a:rPr lang="en-US" altLang="zh-CN" sz="2800" dirty="0">
                <a:solidFill>
                  <a:schemeClr val="bg1"/>
                </a:solidFill>
                <a:latin typeface="Stencil" panose="040409050D0802020404" pitchFamily="82" charset="0"/>
              </a:rPr>
              <a:t>01</a:t>
            </a:r>
            <a:endParaRPr lang="zh-CN" altLang="en-US" sz="2800" dirty="0">
              <a:solidFill>
                <a:schemeClr val="bg1"/>
              </a:solidFill>
              <a:latin typeface="Stencil" panose="040409050D0802020404" pitchFamily="82" charset="0"/>
            </a:endParaRPr>
          </a:p>
        </p:txBody>
      </p:sp>
      <p:pic>
        <p:nvPicPr>
          <p:cNvPr id="3" name="图片 2" descr="嘉庚创新实验室(大概是纽因特蓝)"/>
          <p:cNvPicPr>
            <a:picLocks noChangeAspect="1"/>
          </p:cNvPicPr>
          <p:nvPr>
            <p:custDataLst>
              <p:tags r:id="rId2"/>
            </p:custDataLst>
          </p:nvPr>
        </p:nvPicPr>
        <p:blipFill>
          <a:blip r:embed="rId4"/>
          <a:stretch>
            <a:fillRect/>
          </a:stretch>
        </p:blipFill>
        <p:spPr>
          <a:xfrm>
            <a:off x="9194800" y="46355"/>
            <a:ext cx="2776220" cy="767080"/>
          </a:xfrm>
          <a:prstGeom prst="rect">
            <a:avLst/>
          </a:prstGeom>
        </p:spPr>
      </p:pic>
      <p:sp>
        <p:nvSpPr>
          <p:cNvPr id="5" name="文本框 4">
            <a:extLst>
              <a:ext uri="{FF2B5EF4-FFF2-40B4-BE49-F238E27FC236}">
                <a16:creationId xmlns:a16="http://schemas.microsoft.com/office/drawing/2014/main" id="{A6736FD5-C5E5-4923-8854-D2C524513F4F}"/>
              </a:ext>
            </a:extLst>
          </p:cNvPr>
          <p:cNvSpPr txBox="1"/>
          <p:nvPr/>
        </p:nvSpPr>
        <p:spPr>
          <a:xfrm>
            <a:off x="1333849" y="434722"/>
            <a:ext cx="4823670" cy="523220"/>
          </a:xfrm>
          <a:prstGeom prst="rect">
            <a:avLst/>
          </a:prstGeom>
          <a:solidFill>
            <a:srgbClr val="003D8B"/>
          </a:solidFill>
        </p:spPr>
        <p:txBody>
          <a:bodyPr wrap="square" rtlCol="0">
            <a:spAutoFit/>
          </a:bodyPr>
          <a:lstStyle/>
          <a:p>
            <a:r>
              <a:rPr lang="zh-CN" altLang="en-US" sz="2800" dirty="0">
                <a:solidFill>
                  <a:schemeClr val="bg1"/>
                </a:solidFill>
              </a:rPr>
              <a:t>三离子束切割机的应用与构造</a:t>
            </a:r>
          </a:p>
        </p:txBody>
      </p:sp>
      <p:pic>
        <p:nvPicPr>
          <p:cNvPr id="6" name="图片 5">
            <a:extLst>
              <a:ext uri="{FF2B5EF4-FFF2-40B4-BE49-F238E27FC236}">
                <a16:creationId xmlns:a16="http://schemas.microsoft.com/office/drawing/2014/main" id="{8B44DBCA-1591-46CD-A87A-D375BEAAA910}"/>
              </a:ext>
            </a:extLst>
          </p:cNvPr>
          <p:cNvPicPr>
            <a:picLocks noChangeAspect="1"/>
          </p:cNvPicPr>
          <p:nvPr/>
        </p:nvPicPr>
        <p:blipFill>
          <a:blip r:embed="rId5"/>
          <a:stretch>
            <a:fillRect/>
          </a:stretch>
        </p:blipFill>
        <p:spPr>
          <a:xfrm>
            <a:off x="1079968" y="1190765"/>
            <a:ext cx="10032064" cy="5040000"/>
          </a:xfrm>
          <a:prstGeom prst="rect">
            <a:avLst/>
          </a:prstGeom>
        </p:spPr>
      </p:pic>
    </p:spTree>
    <p:custDataLst>
      <p:tags r:id="rId1"/>
    </p:custDataLst>
    <p:extLst>
      <p:ext uri="{BB962C8B-B14F-4D97-AF65-F5344CB8AC3E}">
        <p14:creationId xmlns:p14="http://schemas.microsoft.com/office/powerpoint/2010/main" val="531574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3"/>
          <p:cNvSpPr/>
          <p:nvPr/>
        </p:nvSpPr>
        <p:spPr>
          <a:xfrm rot="5400000">
            <a:off x="333375" y="123190"/>
            <a:ext cx="892175" cy="647065"/>
          </a:xfrm>
          <a:custGeom>
            <a:avLst/>
            <a:gdLst>
              <a:gd name="connsiteX0" fmla="*/ 0 w 3562350"/>
              <a:gd name="connsiteY0" fmla="*/ 2232575 h 2232576"/>
              <a:gd name="connsiteX1" fmla="*/ 0 w 3562350"/>
              <a:gd name="connsiteY1" fmla="*/ 1551 h 2232576"/>
              <a:gd name="connsiteX2" fmla="*/ 2414546 w 3562350"/>
              <a:gd name="connsiteY2" fmla="*/ 1551 h 2232576"/>
              <a:gd name="connsiteX3" fmla="*/ 2445287 w 3562350"/>
              <a:gd name="connsiteY3" fmla="*/ 0 h 2232576"/>
              <a:gd name="connsiteX4" fmla="*/ 3562350 w 3562350"/>
              <a:gd name="connsiteY4" fmla="*/ 1116288 h 2232576"/>
              <a:gd name="connsiteX5" fmla="*/ 2559500 w 3562350"/>
              <a:gd name="connsiteY5" fmla="*/ 2226813 h 2232576"/>
              <a:gd name="connsiteX6" fmla="*/ 2446838 w 3562350"/>
              <a:gd name="connsiteY6" fmla="*/ 2232498 h 2232576"/>
              <a:gd name="connsiteX7" fmla="*/ 2446838 w 3562350"/>
              <a:gd name="connsiteY7" fmla="*/ 2232575 h 2232576"/>
              <a:gd name="connsiteX8" fmla="*/ 2445303 w 3562350"/>
              <a:gd name="connsiteY8" fmla="*/ 2232575 h 2232576"/>
              <a:gd name="connsiteX9" fmla="*/ 2445287 w 3562350"/>
              <a:gd name="connsiteY9" fmla="*/ 2232576 h 2232576"/>
              <a:gd name="connsiteX10" fmla="*/ 2445271 w 3562350"/>
              <a:gd name="connsiteY10" fmla="*/ 2232575 h 223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62350" h="2232576">
                <a:moveTo>
                  <a:pt x="0" y="2232575"/>
                </a:moveTo>
                <a:lnTo>
                  <a:pt x="0" y="1551"/>
                </a:lnTo>
                <a:lnTo>
                  <a:pt x="2414546" y="1551"/>
                </a:lnTo>
                <a:lnTo>
                  <a:pt x="2445287" y="0"/>
                </a:lnTo>
                <a:cubicBezTo>
                  <a:pt x="3062224" y="0"/>
                  <a:pt x="3562350" y="499779"/>
                  <a:pt x="3562350" y="1116288"/>
                </a:cubicBezTo>
                <a:cubicBezTo>
                  <a:pt x="3562350" y="1694265"/>
                  <a:pt x="3122786" y="2169648"/>
                  <a:pt x="2559500" y="2226813"/>
                </a:cubicBezTo>
                <a:lnTo>
                  <a:pt x="2446838" y="2232498"/>
                </a:lnTo>
                <a:lnTo>
                  <a:pt x="2446838" y="2232575"/>
                </a:lnTo>
                <a:lnTo>
                  <a:pt x="2445303" y="2232575"/>
                </a:lnTo>
                <a:lnTo>
                  <a:pt x="2445287" y="2232576"/>
                </a:lnTo>
                <a:lnTo>
                  <a:pt x="2445271" y="2232575"/>
                </a:lnTo>
                <a:close/>
              </a:path>
            </a:pathLst>
          </a:custGeom>
          <a:solidFill>
            <a:srgbClr val="003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文本框 1"/>
          <p:cNvSpPr txBox="1"/>
          <p:nvPr/>
        </p:nvSpPr>
        <p:spPr>
          <a:xfrm>
            <a:off x="295275" y="130810"/>
            <a:ext cx="969010" cy="521970"/>
          </a:xfrm>
          <a:prstGeom prst="rect">
            <a:avLst/>
          </a:prstGeom>
          <a:noFill/>
        </p:spPr>
        <p:txBody>
          <a:bodyPr wrap="square" rtlCol="0">
            <a:spAutoFit/>
          </a:bodyPr>
          <a:lstStyle/>
          <a:p>
            <a:pPr algn="ctr"/>
            <a:r>
              <a:rPr lang="en-US" altLang="zh-CN" sz="2800" dirty="0">
                <a:solidFill>
                  <a:schemeClr val="bg1"/>
                </a:solidFill>
                <a:latin typeface="Stencil" panose="040409050D0802020404" pitchFamily="82" charset="0"/>
              </a:rPr>
              <a:t>02</a:t>
            </a:r>
            <a:endParaRPr lang="zh-CN" altLang="en-US" sz="2800" dirty="0">
              <a:solidFill>
                <a:schemeClr val="bg1"/>
              </a:solidFill>
              <a:latin typeface="Stencil" panose="040409050D0802020404" pitchFamily="82" charset="0"/>
            </a:endParaRPr>
          </a:p>
        </p:txBody>
      </p:sp>
      <p:pic>
        <p:nvPicPr>
          <p:cNvPr id="3" name="图片 2" descr="嘉庚创新实验室(大概是纽因特蓝)"/>
          <p:cNvPicPr>
            <a:picLocks noChangeAspect="1"/>
          </p:cNvPicPr>
          <p:nvPr>
            <p:custDataLst>
              <p:tags r:id="rId2"/>
            </p:custDataLst>
          </p:nvPr>
        </p:nvPicPr>
        <p:blipFill>
          <a:blip r:embed="rId4"/>
          <a:stretch>
            <a:fillRect/>
          </a:stretch>
        </p:blipFill>
        <p:spPr>
          <a:xfrm>
            <a:off x="9194800" y="46355"/>
            <a:ext cx="2776220" cy="767080"/>
          </a:xfrm>
          <a:prstGeom prst="rect">
            <a:avLst/>
          </a:prstGeom>
        </p:spPr>
      </p:pic>
      <p:sp>
        <p:nvSpPr>
          <p:cNvPr id="5" name="文本框 4">
            <a:extLst>
              <a:ext uri="{FF2B5EF4-FFF2-40B4-BE49-F238E27FC236}">
                <a16:creationId xmlns:a16="http://schemas.microsoft.com/office/drawing/2014/main" id="{A6736FD5-C5E5-4923-8854-D2C524513F4F}"/>
              </a:ext>
            </a:extLst>
          </p:cNvPr>
          <p:cNvSpPr txBox="1"/>
          <p:nvPr/>
        </p:nvSpPr>
        <p:spPr>
          <a:xfrm>
            <a:off x="1333849" y="434722"/>
            <a:ext cx="4823670" cy="523220"/>
          </a:xfrm>
          <a:prstGeom prst="rect">
            <a:avLst/>
          </a:prstGeom>
          <a:solidFill>
            <a:srgbClr val="003D8B"/>
          </a:solidFill>
        </p:spPr>
        <p:txBody>
          <a:bodyPr wrap="square" rtlCol="0">
            <a:spAutoFit/>
          </a:bodyPr>
          <a:lstStyle/>
          <a:p>
            <a:r>
              <a:rPr lang="zh-CN" altLang="en-US" sz="2800" dirty="0">
                <a:solidFill>
                  <a:schemeClr val="bg1"/>
                </a:solidFill>
              </a:rPr>
              <a:t>三离子束切割机的原理</a:t>
            </a:r>
          </a:p>
        </p:txBody>
      </p:sp>
      <p:grpSp>
        <p:nvGrpSpPr>
          <p:cNvPr id="16" name="组合 15">
            <a:extLst>
              <a:ext uri="{FF2B5EF4-FFF2-40B4-BE49-F238E27FC236}">
                <a16:creationId xmlns:a16="http://schemas.microsoft.com/office/drawing/2014/main" id="{35BC640A-100A-47C7-97CC-9FC7A8BC8A00}"/>
              </a:ext>
            </a:extLst>
          </p:cNvPr>
          <p:cNvGrpSpPr/>
          <p:nvPr/>
        </p:nvGrpSpPr>
        <p:grpSpPr>
          <a:xfrm>
            <a:off x="1234912" y="1358372"/>
            <a:ext cx="9722176" cy="4243022"/>
            <a:chOff x="1234912" y="1358372"/>
            <a:chExt cx="9722176" cy="4243022"/>
          </a:xfrm>
        </p:grpSpPr>
        <p:grpSp>
          <p:nvGrpSpPr>
            <p:cNvPr id="12" name="组合 11">
              <a:extLst>
                <a:ext uri="{FF2B5EF4-FFF2-40B4-BE49-F238E27FC236}">
                  <a16:creationId xmlns:a16="http://schemas.microsoft.com/office/drawing/2014/main" id="{7C0C3BE4-FB78-489B-A27C-E105CDCAE788}"/>
                </a:ext>
              </a:extLst>
            </p:cNvPr>
            <p:cNvGrpSpPr/>
            <p:nvPr/>
          </p:nvGrpSpPr>
          <p:grpSpPr>
            <a:xfrm>
              <a:off x="1647825" y="1358372"/>
              <a:ext cx="8158905" cy="1333554"/>
              <a:chOff x="1647825" y="1358372"/>
              <a:chExt cx="8679023" cy="1470124"/>
            </a:xfrm>
          </p:grpSpPr>
          <p:grpSp>
            <p:nvGrpSpPr>
              <p:cNvPr id="10" name="组合 9">
                <a:extLst>
                  <a:ext uri="{FF2B5EF4-FFF2-40B4-BE49-F238E27FC236}">
                    <a16:creationId xmlns:a16="http://schemas.microsoft.com/office/drawing/2014/main" id="{3D6286DF-5790-4EAC-8293-C720256AA720}"/>
                  </a:ext>
                </a:extLst>
              </p:cNvPr>
              <p:cNvGrpSpPr/>
              <p:nvPr/>
            </p:nvGrpSpPr>
            <p:grpSpPr>
              <a:xfrm>
                <a:off x="1647825" y="1358372"/>
                <a:ext cx="8679023" cy="1470124"/>
                <a:chOff x="1647825" y="1358372"/>
                <a:chExt cx="8679023" cy="1470124"/>
              </a:xfrm>
            </p:grpSpPr>
            <p:pic>
              <p:nvPicPr>
                <p:cNvPr id="6" name="图片 5">
                  <a:extLst>
                    <a:ext uri="{FF2B5EF4-FFF2-40B4-BE49-F238E27FC236}">
                      <a16:creationId xmlns:a16="http://schemas.microsoft.com/office/drawing/2014/main" id="{3CAA857D-6F9C-4C66-8F25-2609D6012ED2}"/>
                    </a:ext>
                  </a:extLst>
                </p:cNvPr>
                <p:cNvPicPr>
                  <a:picLocks noChangeAspect="1"/>
                </p:cNvPicPr>
                <p:nvPr/>
              </p:nvPicPr>
              <p:blipFill rotWithShape="1">
                <a:blip r:embed="rId5"/>
                <a:srcRect b="68233"/>
                <a:stretch/>
              </p:blipFill>
              <p:spPr>
                <a:xfrm>
                  <a:off x="1647825" y="1398531"/>
                  <a:ext cx="8679023" cy="1429965"/>
                </a:xfrm>
                <a:prstGeom prst="rect">
                  <a:avLst/>
                </a:prstGeom>
              </p:spPr>
            </p:pic>
            <p:sp>
              <p:nvSpPr>
                <p:cNvPr id="9" name="文本框 8">
                  <a:extLst>
                    <a:ext uri="{FF2B5EF4-FFF2-40B4-BE49-F238E27FC236}">
                      <a16:creationId xmlns:a16="http://schemas.microsoft.com/office/drawing/2014/main" id="{BBCF01CF-891D-4356-A07B-5793BEFC0B34}"/>
                    </a:ext>
                  </a:extLst>
                </p:cNvPr>
                <p:cNvSpPr txBox="1"/>
                <p:nvPr/>
              </p:nvSpPr>
              <p:spPr>
                <a:xfrm>
                  <a:off x="1647825" y="1358372"/>
                  <a:ext cx="2336946" cy="369332"/>
                </a:xfrm>
                <a:prstGeom prst="rect">
                  <a:avLst/>
                </a:prstGeom>
                <a:solidFill>
                  <a:schemeClr val="bg1"/>
                </a:solidFill>
              </p:spPr>
              <p:txBody>
                <a:bodyPr wrap="square" rtlCol="0">
                  <a:spAutoFit/>
                </a:bodyPr>
                <a:lstStyle/>
                <a:p>
                  <a:r>
                    <a:rPr lang="zh-CN" altLang="en-US" dirty="0">
                      <a:solidFill>
                        <a:schemeClr val="tx1">
                          <a:lumMod val="65000"/>
                          <a:lumOff val="35000"/>
                        </a:schemeClr>
                      </a:solidFill>
                    </a:rPr>
                    <a:t>截面切割原理</a:t>
                  </a:r>
                </a:p>
              </p:txBody>
            </p:sp>
          </p:grpSp>
          <p:sp>
            <p:nvSpPr>
              <p:cNvPr id="11" name="文本框 10">
                <a:extLst>
                  <a:ext uri="{FF2B5EF4-FFF2-40B4-BE49-F238E27FC236}">
                    <a16:creationId xmlns:a16="http://schemas.microsoft.com/office/drawing/2014/main" id="{9CE7CC99-1417-44D1-BB4E-D0FD060DCF43}"/>
                  </a:ext>
                </a:extLst>
              </p:cNvPr>
              <p:cNvSpPr txBox="1"/>
              <p:nvPr/>
            </p:nvSpPr>
            <p:spPr>
              <a:xfrm>
                <a:off x="1647825" y="1727704"/>
                <a:ext cx="2336946" cy="369332"/>
              </a:xfrm>
              <a:prstGeom prst="rect">
                <a:avLst/>
              </a:prstGeom>
              <a:solidFill>
                <a:schemeClr val="bg1"/>
              </a:solidFill>
            </p:spPr>
            <p:txBody>
              <a:bodyPr wrap="square" rtlCol="0">
                <a:spAutoFit/>
              </a:bodyPr>
              <a:lstStyle/>
              <a:p>
                <a:endParaRPr lang="zh-CN" altLang="en-US" dirty="0">
                  <a:solidFill>
                    <a:schemeClr val="tx1">
                      <a:lumMod val="65000"/>
                      <a:lumOff val="35000"/>
                    </a:schemeClr>
                  </a:solidFill>
                </a:endParaRPr>
              </a:p>
            </p:txBody>
          </p:sp>
        </p:grpSp>
        <p:pic>
          <p:nvPicPr>
            <p:cNvPr id="13" name="图片 12">
              <a:extLst>
                <a:ext uri="{FF2B5EF4-FFF2-40B4-BE49-F238E27FC236}">
                  <a16:creationId xmlns:a16="http://schemas.microsoft.com/office/drawing/2014/main" id="{A4D001D1-AF4B-4C72-8601-3BEEC2F0E75D}"/>
                </a:ext>
              </a:extLst>
            </p:cNvPr>
            <p:cNvPicPr>
              <a:picLocks noChangeAspect="1"/>
            </p:cNvPicPr>
            <p:nvPr/>
          </p:nvPicPr>
          <p:blipFill>
            <a:blip r:embed="rId6"/>
            <a:stretch>
              <a:fillRect/>
            </a:stretch>
          </p:blipFill>
          <p:spPr>
            <a:xfrm>
              <a:off x="1234912" y="3269866"/>
              <a:ext cx="4126805" cy="2331528"/>
            </a:xfrm>
            <a:prstGeom prst="rect">
              <a:avLst/>
            </a:prstGeom>
          </p:spPr>
        </p:pic>
        <p:pic>
          <p:nvPicPr>
            <p:cNvPr id="14" name="图片 13">
              <a:extLst>
                <a:ext uri="{FF2B5EF4-FFF2-40B4-BE49-F238E27FC236}">
                  <a16:creationId xmlns:a16="http://schemas.microsoft.com/office/drawing/2014/main" id="{824B99EA-C1E1-4CE3-AFAC-B7E2BA62604E}"/>
                </a:ext>
              </a:extLst>
            </p:cNvPr>
            <p:cNvPicPr>
              <a:picLocks noChangeAspect="1"/>
            </p:cNvPicPr>
            <p:nvPr/>
          </p:nvPicPr>
          <p:blipFill>
            <a:blip r:embed="rId7"/>
            <a:stretch>
              <a:fillRect/>
            </a:stretch>
          </p:blipFill>
          <p:spPr>
            <a:xfrm>
              <a:off x="5453334" y="3128784"/>
              <a:ext cx="5503754" cy="2472610"/>
            </a:xfrm>
            <a:prstGeom prst="rect">
              <a:avLst/>
            </a:prstGeom>
          </p:spPr>
        </p:pic>
      </p:grpSp>
    </p:spTree>
    <p:custDataLst>
      <p:tags r:id="rId1"/>
    </p:custDataLst>
    <p:extLst>
      <p:ext uri="{BB962C8B-B14F-4D97-AF65-F5344CB8AC3E}">
        <p14:creationId xmlns:p14="http://schemas.microsoft.com/office/powerpoint/2010/main" val="648220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3"/>
          <p:cNvSpPr/>
          <p:nvPr/>
        </p:nvSpPr>
        <p:spPr>
          <a:xfrm rot="5400000">
            <a:off x="333375" y="123190"/>
            <a:ext cx="892175" cy="647065"/>
          </a:xfrm>
          <a:custGeom>
            <a:avLst/>
            <a:gdLst>
              <a:gd name="connsiteX0" fmla="*/ 0 w 3562350"/>
              <a:gd name="connsiteY0" fmla="*/ 2232575 h 2232576"/>
              <a:gd name="connsiteX1" fmla="*/ 0 w 3562350"/>
              <a:gd name="connsiteY1" fmla="*/ 1551 h 2232576"/>
              <a:gd name="connsiteX2" fmla="*/ 2414546 w 3562350"/>
              <a:gd name="connsiteY2" fmla="*/ 1551 h 2232576"/>
              <a:gd name="connsiteX3" fmla="*/ 2445287 w 3562350"/>
              <a:gd name="connsiteY3" fmla="*/ 0 h 2232576"/>
              <a:gd name="connsiteX4" fmla="*/ 3562350 w 3562350"/>
              <a:gd name="connsiteY4" fmla="*/ 1116288 h 2232576"/>
              <a:gd name="connsiteX5" fmla="*/ 2559500 w 3562350"/>
              <a:gd name="connsiteY5" fmla="*/ 2226813 h 2232576"/>
              <a:gd name="connsiteX6" fmla="*/ 2446838 w 3562350"/>
              <a:gd name="connsiteY6" fmla="*/ 2232498 h 2232576"/>
              <a:gd name="connsiteX7" fmla="*/ 2446838 w 3562350"/>
              <a:gd name="connsiteY7" fmla="*/ 2232575 h 2232576"/>
              <a:gd name="connsiteX8" fmla="*/ 2445303 w 3562350"/>
              <a:gd name="connsiteY8" fmla="*/ 2232575 h 2232576"/>
              <a:gd name="connsiteX9" fmla="*/ 2445287 w 3562350"/>
              <a:gd name="connsiteY9" fmla="*/ 2232576 h 2232576"/>
              <a:gd name="connsiteX10" fmla="*/ 2445271 w 3562350"/>
              <a:gd name="connsiteY10" fmla="*/ 2232575 h 223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62350" h="2232576">
                <a:moveTo>
                  <a:pt x="0" y="2232575"/>
                </a:moveTo>
                <a:lnTo>
                  <a:pt x="0" y="1551"/>
                </a:lnTo>
                <a:lnTo>
                  <a:pt x="2414546" y="1551"/>
                </a:lnTo>
                <a:lnTo>
                  <a:pt x="2445287" y="0"/>
                </a:lnTo>
                <a:cubicBezTo>
                  <a:pt x="3062224" y="0"/>
                  <a:pt x="3562350" y="499779"/>
                  <a:pt x="3562350" y="1116288"/>
                </a:cubicBezTo>
                <a:cubicBezTo>
                  <a:pt x="3562350" y="1694265"/>
                  <a:pt x="3122786" y="2169648"/>
                  <a:pt x="2559500" y="2226813"/>
                </a:cubicBezTo>
                <a:lnTo>
                  <a:pt x="2446838" y="2232498"/>
                </a:lnTo>
                <a:lnTo>
                  <a:pt x="2446838" y="2232575"/>
                </a:lnTo>
                <a:lnTo>
                  <a:pt x="2445303" y="2232575"/>
                </a:lnTo>
                <a:lnTo>
                  <a:pt x="2445287" y="2232576"/>
                </a:lnTo>
                <a:lnTo>
                  <a:pt x="2445271" y="2232575"/>
                </a:lnTo>
                <a:close/>
              </a:path>
            </a:pathLst>
          </a:custGeom>
          <a:solidFill>
            <a:srgbClr val="003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文本框 1"/>
          <p:cNvSpPr txBox="1"/>
          <p:nvPr/>
        </p:nvSpPr>
        <p:spPr>
          <a:xfrm>
            <a:off x="295275" y="130810"/>
            <a:ext cx="969010" cy="521970"/>
          </a:xfrm>
          <a:prstGeom prst="rect">
            <a:avLst/>
          </a:prstGeom>
          <a:noFill/>
        </p:spPr>
        <p:txBody>
          <a:bodyPr wrap="square" rtlCol="0">
            <a:spAutoFit/>
          </a:bodyPr>
          <a:lstStyle/>
          <a:p>
            <a:pPr algn="ctr"/>
            <a:r>
              <a:rPr lang="en-US" altLang="zh-CN" sz="2800" dirty="0">
                <a:solidFill>
                  <a:schemeClr val="bg1"/>
                </a:solidFill>
                <a:latin typeface="Stencil" panose="040409050D0802020404" pitchFamily="82" charset="0"/>
              </a:rPr>
              <a:t>02</a:t>
            </a:r>
            <a:endParaRPr lang="zh-CN" altLang="en-US" sz="2800" dirty="0">
              <a:solidFill>
                <a:schemeClr val="bg1"/>
              </a:solidFill>
              <a:latin typeface="Stencil" panose="040409050D0802020404" pitchFamily="82" charset="0"/>
            </a:endParaRPr>
          </a:p>
        </p:txBody>
      </p:sp>
      <p:pic>
        <p:nvPicPr>
          <p:cNvPr id="3" name="图片 2" descr="嘉庚创新实验室(大概是纽因特蓝)"/>
          <p:cNvPicPr>
            <a:picLocks noChangeAspect="1"/>
          </p:cNvPicPr>
          <p:nvPr>
            <p:custDataLst>
              <p:tags r:id="rId2"/>
            </p:custDataLst>
          </p:nvPr>
        </p:nvPicPr>
        <p:blipFill>
          <a:blip r:embed="rId4"/>
          <a:stretch>
            <a:fillRect/>
          </a:stretch>
        </p:blipFill>
        <p:spPr>
          <a:xfrm>
            <a:off x="9194800" y="46355"/>
            <a:ext cx="2776220" cy="767080"/>
          </a:xfrm>
          <a:prstGeom prst="rect">
            <a:avLst/>
          </a:prstGeom>
        </p:spPr>
      </p:pic>
      <p:sp>
        <p:nvSpPr>
          <p:cNvPr id="5" name="文本框 4">
            <a:extLst>
              <a:ext uri="{FF2B5EF4-FFF2-40B4-BE49-F238E27FC236}">
                <a16:creationId xmlns:a16="http://schemas.microsoft.com/office/drawing/2014/main" id="{A6736FD5-C5E5-4923-8854-D2C524513F4F}"/>
              </a:ext>
            </a:extLst>
          </p:cNvPr>
          <p:cNvSpPr txBox="1"/>
          <p:nvPr/>
        </p:nvSpPr>
        <p:spPr>
          <a:xfrm>
            <a:off x="1333849" y="434722"/>
            <a:ext cx="4823670" cy="523220"/>
          </a:xfrm>
          <a:prstGeom prst="rect">
            <a:avLst/>
          </a:prstGeom>
          <a:solidFill>
            <a:srgbClr val="003D8B"/>
          </a:solidFill>
        </p:spPr>
        <p:txBody>
          <a:bodyPr wrap="square" rtlCol="0">
            <a:spAutoFit/>
          </a:bodyPr>
          <a:lstStyle/>
          <a:p>
            <a:r>
              <a:rPr lang="zh-CN" altLang="en-US" sz="2800" dirty="0">
                <a:solidFill>
                  <a:schemeClr val="bg1"/>
                </a:solidFill>
              </a:rPr>
              <a:t>三离子束切割机的原理</a:t>
            </a:r>
          </a:p>
        </p:txBody>
      </p:sp>
      <p:pic>
        <p:nvPicPr>
          <p:cNvPr id="7" name="图片 6">
            <a:extLst>
              <a:ext uri="{FF2B5EF4-FFF2-40B4-BE49-F238E27FC236}">
                <a16:creationId xmlns:a16="http://schemas.microsoft.com/office/drawing/2014/main" id="{C0D70F41-1AF0-4982-9CBA-0C56F968E522}"/>
              </a:ext>
            </a:extLst>
          </p:cNvPr>
          <p:cNvPicPr>
            <a:picLocks noChangeAspect="1"/>
          </p:cNvPicPr>
          <p:nvPr/>
        </p:nvPicPr>
        <p:blipFill>
          <a:blip r:embed="rId5"/>
          <a:stretch>
            <a:fillRect/>
          </a:stretch>
        </p:blipFill>
        <p:spPr>
          <a:xfrm>
            <a:off x="1641321" y="1526797"/>
            <a:ext cx="8909358" cy="4680000"/>
          </a:xfrm>
          <a:prstGeom prst="rect">
            <a:avLst/>
          </a:prstGeom>
        </p:spPr>
      </p:pic>
      <p:sp>
        <p:nvSpPr>
          <p:cNvPr id="8" name="文本框 7">
            <a:extLst>
              <a:ext uri="{FF2B5EF4-FFF2-40B4-BE49-F238E27FC236}">
                <a16:creationId xmlns:a16="http://schemas.microsoft.com/office/drawing/2014/main" id="{AFEB31D3-BD2C-42DC-8BEF-33A99D070192}"/>
              </a:ext>
            </a:extLst>
          </p:cNvPr>
          <p:cNvSpPr txBox="1"/>
          <p:nvPr/>
        </p:nvSpPr>
        <p:spPr>
          <a:xfrm>
            <a:off x="1726956" y="1190592"/>
            <a:ext cx="2336946" cy="369332"/>
          </a:xfrm>
          <a:prstGeom prst="rect">
            <a:avLst/>
          </a:prstGeom>
          <a:solidFill>
            <a:schemeClr val="bg1"/>
          </a:solidFill>
        </p:spPr>
        <p:txBody>
          <a:bodyPr wrap="square" rtlCol="0">
            <a:spAutoFit/>
          </a:bodyPr>
          <a:lstStyle/>
          <a:p>
            <a:r>
              <a:rPr lang="zh-CN" altLang="en-US" dirty="0">
                <a:solidFill>
                  <a:schemeClr val="tx1">
                    <a:lumMod val="65000"/>
                    <a:lumOff val="35000"/>
                  </a:schemeClr>
                </a:solidFill>
              </a:rPr>
              <a:t>平面抛光原理</a:t>
            </a:r>
          </a:p>
        </p:txBody>
      </p:sp>
    </p:spTree>
    <p:custDataLst>
      <p:tags r:id="rId1"/>
    </p:custDataLst>
    <p:extLst>
      <p:ext uri="{BB962C8B-B14F-4D97-AF65-F5344CB8AC3E}">
        <p14:creationId xmlns:p14="http://schemas.microsoft.com/office/powerpoint/2010/main" val="2535449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3"/>
          <p:cNvSpPr/>
          <p:nvPr/>
        </p:nvSpPr>
        <p:spPr>
          <a:xfrm rot="5400000">
            <a:off x="333375" y="123190"/>
            <a:ext cx="892175" cy="647065"/>
          </a:xfrm>
          <a:custGeom>
            <a:avLst/>
            <a:gdLst>
              <a:gd name="connsiteX0" fmla="*/ 0 w 3562350"/>
              <a:gd name="connsiteY0" fmla="*/ 2232575 h 2232576"/>
              <a:gd name="connsiteX1" fmla="*/ 0 w 3562350"/>
              <a:gd name="connsiteY1" fmla="*/ 1551 h 2232576"/>
              <a:gd name="connsiteX2" fmla="*/ 2414546 w 3562350"/>
              <a:gd name="connsiteY2" fmla="*/ 1551 h 2232576"/>
              <a:gd name="connsiteX3" fmla="*/ 2445287 w 3562350"/>
              <a:gd name="connsiteY3" fmla="*/ 0 h 2232576"/>
              <a:gd name="connsiteX4" fmla="*/ 3562350 w 3562350"/>
              <a:gd name="connsiteY4" fmla="*/ 1116288 h 2232576"/>
              <a:gd name="connsiteX5" fmla="*/ 2559500 w 3562350"/>
              <a:gd name="connsiteY5" fmla="*/ 2226813 h 2232576"/>
              <a:gd name="connsiteX6" fmla="*/ 2446838 w 3562350"/>
              <a:gd name="connsiteY6" fmla="*/ 2232498 h 2232576"/>
              <a:gd name="connsiteX7" fmla="*/ 2446838 w 3562350"/>
              <a:gd name="connsiteY7" fmla="*/ 2232575 h 2232576"/>
              <a:gd name="connsiteX8" fmla="*/ 2445303 w 3562350"/>
              <a:gd name="connsiteY8" fmla="*/ 2232575 h 2232576"/>
              <a:gd name="connsiteX9" fmla="*/ 2445287 w 3562350"/>
              <a:gd name="connsiteY9" fmla="*/ 2232576 h 2232576"/>
              <a:gd name="connsiteX10" fmla="*/ 2445271 w 3562350"/>
              <a:gd name="connsiteY10" fmla="*/ 2232575 h 223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62350" h="2232576">
                <a:moveTo>
                  <a:pt x="0" y="2232575"/>
                </a:moveTo>
                <a:lnTo>
                  <a:pt x="0" y="1551"/>
                </a:lnTo>
                <a:lnTo>
                  <a:pt x="2414546" y="1551"/>
                </a:lnTo>
                <a:lnTo>
                  <a:pt x="2445287" y="0"/>
                </a:lnTo>
                <a:cubicBezTo>
                  <a:pt x="3062224" y="0"/>
                  <a:pt x="3562350" y="499779"/>
                  <a:pt x="3562350" y="1116288"/>
                </a:cubicBezTo>
                <a:cubicBezTo>
                  <a:pt x="3562350" y="1694265"/>
                  <a:pt x="3122786" y="2169648"/>
                  <a:pt x="2559500" y="2226813"/>
                </a:cubicBezTo>
                <a:lnTo>
                  <a:pt x="2446838" y="2232498"/>
                </a:lnTo>
                <a:lnTo>
                  <a:pt x="2446838" y="2232575"/>
                </a:lnTo>
                <a:lnTo>
                  <a:pt x="2445303" y="2232575"/>
                </a:lnTo>
                <a:lnTo>
                  <a:pt x="2445287" y="2232576"/>
                </a:lnTo>
                <a:lnTo>
                  <a:pt x="2445271" y="2232575"/>
                </a:lnTo>
                <a:close/>
              </a:path>
            </a:pathLst>
          </a:custGeom>
          <a:solidFill>
            <a:srgbClr val="003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文本框 1"/>
          <p:cNvSpPr txBox="1"/>
          <p:nvPr/>
        </p:nvSpPr>
        <p:spPr>
          <a:xfrm>
            <a:off x="295275" y="130810"/>
            <a:ext cx="969010" cy="521970"/>
          </a:xfrm>
          <a:prstGeom prst="rect">
            <a:avLst/>
          </a:prstGeom>
          <a:noFill/>
        </p:spPr>
        <p:txBody>
          <a:bodyPr wrap="square" rtlCol="0">
            <a:spAutoFit/>
          </a:bodyPr>
          <a:lstStyle/>
          <a:p>
            <a:pPr algn="ctr"/>
            <a:r>
              <a:rPr lang="en-US" altLang="zh-CN" sz="2800" dirty="0">
                <a:solidFill>
                  <a:schemeClr val="bg1"/>
                </a:solidFill>
                <a:latin typeface="Stencil" panose="040409050D0802020404" pitchFamily="82" charset="0"/>
              </a:rPr>
              <a:t>03</a:t>
            </a:r>
            <a:endParaRPr lang="zh-CN" altLang="en-US" sz="2800" dirty="0">
              <a:solidFill>
                <a:schemeClr val="bg1"/>
              </a:solidFill>
              <a:latin typeface="Stencil" panose="040409050D0802020404" pitchFamily="82" charset="0"/>
            </a:endParaRPr>
          </a:p>
        </p:txBody>
      </p:sp>
      <p:pic>
        <p:nvPicPr>
          <p:cNvPr id="3" name="图片 2" descr="嘉庚创新实验室(大概是纽因特蓝)"/>
          <p:cNvPicPr>
            <a:picLocks noChangeAspect="1"/>
          </p:cNvPicPr>
          <p:nvPr>
            <p:custDataLst>
              <p:tags r:id="rId2"/>
            </p:custDataLst>
          </p:nvPr>
        </p:nvPicPr>
        <p:blipFill>
          <a:blip r:embed="rId4"/>
          <a:stretch>
            <a:fillRect/>
          </a:stretch>
        </p:blipFill>
        <p:spPr>
          <a:xfrm>
            <a:off x="9194800" y="46355"/>
            <a:ext cx="2776220" cy="767080"/>
          </a:xfrm>
          <a:prstGeom prst="rect">
            <a:avLst/>
          </a:prstGeom>
        </p:spPr>
      </p:pic>
      <p:sp>
        <p:nvSpPr>
          <p:cNvPr id="5" name="文本框 4">
            <a:extLst>
              <a:ext uri="{FF2B5EF4-FFF2-40B4-BE49-F238E27FC236}">
                <a16:creationId xmlns:a16="http://schemas.microsoft.com/office/drawing/2014/main" id="{A6736FD5-C5E5-4923-8854-D2C524513F4F}"/>
              </a:ext>
            </a:extLst>
          </p:cNvPr>
          <p:cNvSpPr txBox="1"/>
          <p:nvPr/>
        </p:nvSpPr>
        <p:spPr>
          <a:xfrm>
            <a:off x="1333849" y="434722"/>
            <a:ext cx="4823670" cy="523220"/>
          </a:xfrm>
          <a:prstGeom prst="rect">
            <a:avLst/>
          </a:prstGeom>
          <a:solidFill>
            <a:srgbClr val="003D8B"/>
          </a:solidFill>
        </p:spPr>
        <p:txBody>
          <a:bodyPr wrap="square" rtlCol="0">
            <a:spAutoFit/>
          </a:bodyPr>
          <a:lstStyle/>
          <a:p>
            <a:r>
              <a:rPr lang="zh-CN" altLang="en-US" sz="2800" dirty="0">
                <a:solidFill>
                  <a:schemeClr val="bg1"/>
                </a:solidFill>
              </a:rPr>
              <a:t>三离子束切割机的应用案例</a:t>
            </a:r>
          </a:p>
        </p:txBody>
      </p:sp>
      <p:pic>
        <p:nvPicPr>
          <p:cNvPr id="7" name="图片 6">
            <a:extLst>
              <a:ext uri="{FF2B5EF4-FFF2-40B4-BE49-F238E27FC236}">
                <a16:creationId xmlns:a16="http://schemas.microsoft.com/office/drawing/2014/main" id="{79E7DC6C-B861-46DD-BD17-BED7059A0D2F}"/>
              </a:ext>
            </a:extLst>
          </p:cNvPr>
          <p:cNvPicPr>
            <a:picLocks noChangeAspect="1"/>
          </p:cNvPicPr>
          <p:nvPr/>
        </p:nvPicPr>
        <p:blipFill>
          <a:blip r:embed="rId5"/>
          <a:stretch>
            <a:fillRect/>
          </a:stretch>
        </p:blipFill>
        <p:spPr>
          <a:xfrm>
            <a:off x="779690" y="1207543"/>
            <a:ext cx="10632620" cy="4320000"/>
          </a:xfrm>
          <a:prstGeom prst="rect">
            <a:avLst/>
          </a:prstGeom>
        </p:spPr>
      </p:pic>
    </p:spTree>
    <p:custDataLst>
      <p:tags r:id="rId1"/>
    </p:custDataLst>
    <p:extLst>
      <p:ext uri="{BB962C8B-B14F-4D97-AF65-F5344CB8AC3E}">
        <p14:creationId xmlns:p14="http://schemas.microsoft.com/office/powerpoint/2010/main" val="895510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3"/>
          <p:cNvSpPr/>
          <p:nvPr/>
        </p:nvSpPr>
        <p:spPr>
          <a:xfrm rot="5400000">
            <a:off x="333375" y="123190"/>
            <a:ext cx="892175" cy="647065"/>
          </a:xfrm>
          <a:custGeom>
            <a:avLst/>
            <a:gdLst>
              <a:gd name="connsiteX0" fmla="*/ 0 w 3562350"/>
              <a:gd name="connsiteY0" fmla="*/ 2232575 h 2232576"/>
              <a:gd name="connsiteX1" fmla="*/ 0 w 3562350"/>
              <a:gd name="connsiteY1" fmla="*/ 1551 h 2232576"/>
              <a:gd name="connsiteX2" fmla="*/ 2414546 w 3562350"/>
              <a:gd name="connsiteY2" fmla="*/ 1551 h 2232576"/>
              <a:gd name="connsiteX3" fmla="*/ 2445287 w 3562350"/>
              <a:gd name="connsiteY3" fmla="*/ 0 h 2232576"/>
              <a:gd name="connsiteX4" fmla="*/ 3562350 w 3562350"/>
              <a:gd name="connsiteY4" fmla="*/ 1116288 h 2232576"/>
              <a:gd name="connsiteX5" fmla="*/ 2559500 w 3562350"/>
              <a:gd name="connsiteY5" fmla="*/ 2226813 h 2232576"/>
              <a:gd name="connsiteX6" fmla="*/ 2446838 w 3562350"/>
              <a:gd name="connsiteY6" fmla="*/ 2232498 h 2232576"/>
              <a:gd name="connsiteX7" fmla="*/ 2446838 w 3562350"/>
              <a:gd name="connsiteY7" fmla="*/ 2232575 h 2232576"/>
              <a:gd name="connsiteX8" fmla="*/ 2445303 w 3562350"/>
              <a:gd name="connsiteY8" fmla="*/ 2232575 h 2232576"/>
              <a:gd name="connsiteX9" fmla="*/ 2445287 w 3562350"/>
              <a:gd name="connsiteY9" fmla="*/ 2232576 h 2232576"/>
              <a:gd name="connsiteX10" fmla="*/ 2445271 w 3562350"/>
              <a:gd name="connsiteY10" fmla="*/ 2232575 h 223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62350" h="2232576">
                <a:moveTo>
                  <a:pt x="0" y="2232575"/>
                </a:moveTo>
                <a:lnTo>
                  <a:pt x="0" y="1551"/>
                </a:lnTo>
                <a:lnTo>
                  <a:pt x="2414546" y="1551"/>
                </a:lnTo>
                <a:lnTo>
                  <a:pt x="2445287" y="0"/>
                </a:lnTo>
                <a:cubicBezTo>
                  <a:pt x="3062224" y="0"/>
                  <a:pt x="3562350" y="499779"/>
                  <a:pt x="3562350" y="1116288"/>
                </a:cubicBezTo>
                <a:cubicBezTo>
                  <a:pt x="3562350" y="1694265"/>
                  <a:pt x="3122786" y="2169648"/>
                  <a:pt x="2559500" y="2226813"/>
                </a:cubicBezTo>
                <a:lnTo>
                  <a:pt x="2446838" y="2232498"/>
                </a:lnTo>
                <a:lnTo>
                  <a:pt x="2446838" y="2232575"/>
                </a:lnTo>
                <a:lnTo>
                  <a:pt x="2445303" y="2232575"/>
                </a:lnTo>
                <a:lnTo>
                  <a:pt x="2445287" y="2232576"/>
                </a:lnTo>
                <a:lnTo>
                  <a:pt x="2445271" y="2232575"/>
                </a:lnTo>
                <a:close/>
              </a:path>
            </a:pathLst>
          </a:custGeom>
          <a:solidFill>
            <a:srgbClr val="003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文本框 1"/>
          <p:cNvSpPr txBox="1"/>
          <p:nvPr/>
        </p:nvSpPr>
        <p:spPr>
          <a:xfrm>
            <a:off x="295275" y="130810"/>
            <a:ext cx="969010" cy="521970"/>
          </a:xfrm>
          <a:prstGeom prst="rect">
            <a:avLst/>
          </a:prstGeom>
          <a:noFill/>
        </p:spPr>
        <p:txBody>
          <a:bodyPr wrap="square" rtlCol="0">
            <a:spAutoFit/>
          </a:bodyPr>
          <a:lstStyle/>
          <a:p>
            <a:pPr algn="ctr"/>
            <a:r>
              <a:rPr lang="en-US" altLang="zh-CN" sz="2800" dirty="0">
                <a:solidFill>
                  <a:schemeClr val="bg1"/>
                </a:solidFill>
                <a:latin typeface="Stencil" panose="040409050D0802020404" pitchFamily="82" charset="0"/>
              </a:rPr>
              <a:t>03</a:t>
            </a:r>
            <a:endParaRPr lang="zh-CN" altLang="en-US" sz="2800" dirty="0">
              <a:solidFill>
                <a:schemeClr val="bg1"/>
              </a:solidFill>
              <a:latin typeface="Stencil" panose="040409050D0802020404" pitchFamily="82" charset="0"/>
            </a:endParaRPr>
          </a:p>
        </p:txBody>
      </p:sp>
      <p:pic>
        <p:nvPicPr>
          <p:cNvPr id="3" name="图片 2" descr="嘉庚创新实验室(大概是纽因特蓝)"/>
          <p:cNvPicPr>
            <a:picLocks noChangeAspect="1"/>
          </p:cNvPicPr>
          <p:nvPr>
            <p:custDataLst>
              <p:tags r:id="rId2"/>
            </p:custDataLst>
          </p:nvPr>
        </p:nvPicPr>
        <p:blipFill>
          <a:blip r:embed="rId4"/>
          <a:stretch>
            <a:fillRect/>
          </a:stretch>
        </p:blipFill>
        <p:spPr>
          <a:xfrm>
            <a:off x="9194800" y="46355"/>
            <a:ext cx="2776220" cy="767080"/>
          </a:xfrm>
          <a:prstGeom prst="rect">
            <a:avLst/>
          </a:prstGeom>
        </p:spPr>
      </p:pic>
      <p:sp>
        <p:nvSpPr>
          <p:cNvPr id="5" name="文本框 4">
            <a:extLst>
              <a:ext uri="{FF2B5EF4-FFF2-40B4-BE49-F238E27FC236}">
                <a16:creationId xmlns:a16="http://schemas.microsoft.com/office/drawing/2014/main" id="{A6736FD5-C5E5-4923-8854-D2C524513F4F}"/>
              </a:ext>
            </a:extLst>
          </p:cNvPr>
          <p:cNvSpPr txBox="1"/>
          <p:nvPr/>
        </p:nvSpPr>
        <p:spPr>
          <a:xfrm>
            <a:off x="1333849" y="434722"/>
            <a:ext cx="4823670" cy="523220"/>
          </a:xfrm>
          <a:prstGeom prst="rect">
            <a:avLst/>
          </a:prstGeom>
          <a:solidFill>
            <a:srgbClr val="003D8B"/>
          </a:solidFill>
        </p:spPr>
        <p:txBody>
          <a:bodyPr wrap="square" rtlCol="0">
            <a:spAutoFit/>
          </a:bodyPr>
          <a:lstStyle/>
          <a:p>
            <a:r>
              <a:rPr lang="zh-CN" altLang="en-US" sz="2800" dirty="0">
                <a:solidFill>
                  <a:schemeClr val="bg1"/>
                </a:solidFill>
              </a:rPr>
              <a:t>三离子束切割机的应用案例</a:t>
            </a:r>
          </a:p>
        </p:txBody>
      </p:sp>
      <p:pic>
        <p:nvPicPr>
          <p:cNvPr id="6" name="图片 5">
            <a:extLst>
              <a:ext uri="{FF2B5EF4-FFF2-40B4-BE49-F238E27FC236}">
                <a16:creationId xmlns:a16="http://schemas.microsoft.com/office/drawing/2014/main" id="{5940F5FE-8DEA-4815-8D21-8B7E4C5FA2C1}"/>
              </a:ext>
            </a:extLst>
          </p:cNvPr>
          <p:cNvPicPr>
            <a:picLocks noChangeAspect="1"/>
          </p:cNvPicPr>
          <p:nvPr/>
        </p:nvPicPr>
        <p:blipFill>
          <a:blip r:embed="rId5"/>
          <a:stretch>
            <a:fillRect/>
          </a:stretch>
        </p:blipFill>
        <p:spPr>
          <a:xfrm>
            <a:off x="850846" y="1272675"/>
            <a:ext cx="10490309" cy="4320000"/>
          </a:xfrm>
          <a:prstGeom prst="rect">
            <a:avLst/>
          </a:prstGeom>
        </p:spPr>
      </p:pic>
      <p:sp>
        <p:nvSpPr>
          <p:cNvPr id="8" name="文本框 7">
            <a:extLst>
              <a:ext uri="{FF2B5EF4-FFF2-40B4-BE49-F238E27FC236}">
                <a16:creationId xmlns:a16="http://schemas.microsoft.com/office/drawing/2014/main" id="{E698EA34-2651-4B83-BCEE-1F9D6B30B309}"/>
              </a:ext>
            </a:extLst>
          </p:cNvPr>
          <p:cNvSpPr txBox="1"/>
          <p:nvPr/>
        </p:nvSpPr>
        <p:spPr>
          <a:xfrm>
            <a:off x="880130" y="1167384"/>
            <a:ext cx="646331" cy="369332"/>
          </a:xfrm>
          <a:prstGeom prst="rect">
            <a:avLst/>
          </a:prstGeom>
          <a:noFill/>
        </p:spPr>
        <p:txBody>
          <a:bodyPr wrap="none" rtlCol="0">
            <a:spAutoFit/>
          </a:bodyPr>
          <a:lstStyle/>
          <a:p>
            <a:r>
              <a:rPr lang="zh-CN" altLang="en-US" dirty="0">
                <a:solidFill>
                  <a:schemeClr val="tx1">
                    <a:lumMod val="50000"/>
                    <a:lumOff val="50000"/>
                  </a:schemeClr>
                </a:solidFill>
              </a:rPr>
              <a:t>隔膜</a:t>
            </a:r>
          </a:p>
        </p:txBody>
      </p:sp>
    </p:spTree>
    <p:custDataLst>
      <p:tags r:id="rId1"/>
    </p:custDataLst>
    <p:extLst>
      <p:ext uri="{BB962C8B-B14F-4D97-AF65-F5344CB8AC3E}">
        <p14:creationId xmlns:p14="http://schemas.microsoft.com/office/powerpoint/2010/main" val="1314249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3"/>
          <p:cNvSpPr/>
          <p:nvPr/>
        </p:nvSpPr>
        <p:spPr>
          <a:xfrm rot="5400000">
            <a:off x="333375" y="123190"/>
            <a:ext cx="892175" cy="647065"/>
          </a:xfrm>
          <a:custGeom>
            <a:avLst/>
            <a:gdLst>
              <a:gd name="connsiteX0" fmla="*/ 0 w 3562350"/>
              <a:gd name="connsiteY0" fmla="*/ 2232575 h 2232576"/>
              <a:gd name="connsiteX1" fmla="*/ 0 w 3562350"/>
              <a:gd name="connsiteY1" fmla="*/ 1551 h 2232576"/>
              <a:gd name="connsiteX2" fmla="*/ 2414546 w 3562350"/>
              <a:gd name="connsiteY2" fmla="*/ 1551 h 2232576"/>
              <a:gd name="connsiteX3" fmla="*/ 2445287 w 3562350"/>
              <a:gd name="connsiteY3" fmla="*/ 0 h 2232576"/>
              <a:gd name="connsiteX4" fmla="*/ 3562350 w 3562350"/>
              <a:gd name="connsiteY4" fmla="*/ 1116288 h 2232576"/>
              <a:gd name="connsiteX5" fmla="*/ 2559500 w 3562350"/>
              <a:gd name="connsiteY5" fmla="*/ 2226813 h 2232576"/>
              <a:gd name="connsiteX6" fmla="*/ 2446838 w 3562350"/>
              <a:gd name="connsiteY6" fmla="*/ 2232498 h 2232576"/>
              <a:gd name="connsiteX7" fmla="*/ 2446838 w 3562350"/>
              <a:gd name="connsiteY7" fmla="*/ 2232575 h 2232576"/>
              <a:gd name="connsiteX8" fmla="*/ 2445303 w 3562350"/>
              <a:gd name="connsiteY8" fmla="*/ 2232575 h 2232576"/>
              <a:gd name="connsiteX9" fmla="*/ 2445287 w 3562350"/>
              <a:gd name="connsiteY9" fmla="*/ 2232576 h 2232576"/>
              <a:gd name="connsiteX10" fmla="*/ 2445271 w 3562350"/>
              <a:gd name="connsiteY10" fmla="*/ 2232575 h 223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62350" h="2232576">
                <a:moveTo>
                  <a:pt x="0" y="2232575"/>
                </a:moveTo>
                <a:lnTo>
                  <a:pt x="0" y="1551"/>
                </a:lnTo>
                <a:lnTo>
                  <a:pt x="2414546" y="1551"/>
                </a:lnTo>
                <a:lnTo>
                  <a:pt x="2445287" y="0"/>
                </a:lnTo>
                <a:cubicBezTo>
                  <a:pt x="3062224" y="0"/>
                  <a:pt x="3562350" y="499779"/>
                  <a:pt x="3562350" y="1116288"/>
                </a:cubicBezTo>
                <a:cubicBezTo>
                  <a:pt x="3562350" y="1694265"/>
                  <a:pt x="3122786" y="2169648"/>
                  <a:pt x="2559500" y="2226813"/>
                </a:cubicBezTo>
                <a:lnTo>
                  <a:pt x="2446838" y="2232498"/>
                </a:lnTo>
                <a:lnTo>
                  <a:pt x="2446838" y="2232575"/>
                </a:lnTo>
                <a:lnTo>
                  <a:pt x="2445303" y="2232575"/>
                </a:lnTo>
                <a:lnTo>
                  <a:pt x="2445287" y="2232576"/>
                </a:lnTo>
                <a:lnTo>
                  <a:pt x="2445271" y="2232575"/>
                </a:lnTo>
                <a:close/>
              </a:path>
            </a:pathLst>
          </a:custGeom>
          <a:solidFill>
            <a:srgbClr val="003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文本框 1"/>
          <p:cNvSpPr txBox="1"/>
          <p:nvPr/>
        </p:nvSpPr>
        <p:spPr>
          <a:xfrm>
            <a:off x="295275" y="130810"/>
            <a:ext cx="969010" cy="521970"/>
          </a:xfrm>
          <a:prstGeom prst="rect">
            <a:avLst/>
          </a:prstGeom>
          <a:noFill/>
        </p:spPr>
        <p:txBody>
          <a:bodyPr wrap="square" rtlCol="0">
            <a:spAutoFit/>
          </a:bodyPr>
          <a:lstStyle/>
          <a:p>
            <a:pPr algn="ctr"/>
            <a:r>
              <a:rPr lang="en-US" altLang="zh-CN" sz="2800" dirty="0">
                <a:solidFill>
                  <a:schemeClr val="bg1"/>
                </a:solidFill>
                <a:latin typeface="Stencil" panose="040409050D0802020404" pitchFamily="82" charset="0"/>
              </a:rPr>
              <a:t>03</a:t>
            </a:r>
            <a:endParaRPr lang="zh-CN" altLang="en-US" sz="2800" dirty="0">
              <a:solidFill>
                <a:schemeClr val="bg1"/>
              </a:solidFill>
              <a:latin typeface="Stencil" panose="040409050D0802020404" pitchFamily="82" charset="0"/>
            </a:endParaRPr>
          </a:p>
        </p:txBody>
      </p:sp>
      <p:pic>
        <p:nvPicPr>
          <p:cNvPr id="3" name="图片 2" descr="嘉庚创新实验室(大概是纽因特蓝)"/>
          <p:cNvPicPr>
            <a:picLocks noChangeAspect="1"/>
          </p:cNvPicPr>
          <p:nvPr>
            <p:custDataLst>
              <p:tags r:id="rId2"/>
            </p:custDataLst>
          </p:nvPr>
        </p:nvPicPr>
        <p:blipFill>
          <a:blip r:embed="rId4"/>
          <a:stretch>
            <a:fillRect/>
          </a:stretch>
        </p:blipFill>
        <p:spPr>
          <a:xfrm>
            <a:off x="9194800" y="46355"/>
            <a:ext cx="2776220" cy="767080"/>
          </a:xfrm>
          <a:prstGeom prst="rect">
            <a:avLst/>
          </a:prstGeom>
        </p:spPr>
      </p:pic>
      <p:sp>
        <p:nvSpPr>
          <p:cNvPr id="5" name="文本框 4">
            <a:extLst>
              <a:ext uri="{FF2B5EF4-FFF2-40B4-BE49-F238E27FC236}">
                <a16:creationId xmlns:a16="http://schemas.microsoft.com/office/drawing/2014/main" id="{A6736FD5-C5E5-4923-8854-D2C524513F4F}"/>
              </a:ext>
            </a:extLst>
          </p:cNvPr>
          <p:cNvSpPr txBox="1"/>
          <p:nvPr/>
        </p:nvSpPr>
        <p:spPr>
          <a:xfrm>
            <a:off x="1333849" y="434722"/>
            <a:ext cx="4823670" cy="523220"/>
          </a:xfrm>
          <a:prstGeom prst="rect">
            <a:avLst/>
          </a:prstGeom>
          <a:solidFill>
            <a:srgbClr val="003D8B"/>
          </a:solidFill>
        </p:spPr>
        <p:txBody>
          <a:bodyPr wrap="square" rtlCol="0">
            <a:spAutoFit/>
          </a:bodyPr>
          <a:lstStyle/>
          <a:p>
            <a:r>
              <a:rPr lang="zh-CN" altLang="en-US" sz="2800" dirty="0">
                <a:solidFill>
                  <a:schemeClr val="bg1"/>
                </a:solidFill>
              </a:rPr>
              <a:t>三离子束切割机的应用案例</a:t>
            </a:r>
          </a:p>
        </p:txBody>
      </p:sp>
      <p:pic>
        <p:nvPicPr>
          <p:cNvPr id="6" name="图片 5">
            <a:extLst>
              <a:ext uri="{FF2B5EF4-FFF2-40B4-BE49-F238E27FC236}">
                <a16:creationId xmlns:a16="http://schemas.microsoft.com/office/drawing/2014/main" id="{E546F73A-752F-401E-9D89-D64FAC2E19A6}"/>
              </a:ext>
            </a:extLst>
          </p:cNvPr>
          <p:cNvPicPr>
            <a:picLocks noChangeAspect="1"/>
          </p:cNvPicPr>
          <p:nvPr/>
        </p:nvPicPr>
        <p:blipFill>
          <a:blip r:embed="rId5"/>
          <a:stretch>
            <a:fillRect/>
          </a:stretch>
        </p:blipFill>
        <p:spPr>
          <a:xfrm>
            <a:off x="707956" y="1123653"/>
            <a:ext cx="10776089" cy="4320000"/>
          </a:xfrm>
          <a:prstGeom prst="rect">
            <a:avLst/>
          </a:prstGeom>
        </p:spPr>
      </p:pic>
    </p:spTree>
    <p:custDataLst>
      <p:tags r:id="rId1"/>
    </p:custDataLst>
    <p:extLst>
      <p:ext uri="{BB962C8B-B14F-4D97-AF65-F5344CB8AC3E}">
        <p14:creationId xmlns:p14="http://schemas.microsoft.com/office/powerpoint/2010/main" val="15983171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NmM2MjU1ZjE0Y2IxNzkzNmQ0Y2M1ZDUwNjUxMGYzZWEifQ=="/>
  <p:tag name="KSO_WPP_MARK_KEY" val="20143ce9-587d-4b33-982e-a7ccfcc7adea"/>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11,&quot;width&quot;:2011}"/>
</p:tagLst>
</file>

<file path=ppt/tags/tag6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11,&quot;width&quot;:2011}"/>
</p:tagLst>
</file>

<file path=ppt/tags/tag6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50,&quot;width&quot;:3077}"/>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50,&quot;width&quot;:3077}"/>
</p:tagLst>
</file>

<file path=ppt/tags/tag7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50,&quot;width&quot;:3077}"/>
</p:tagLst>
</file>

<file path=ppt/tags/tag7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50,&quot;width&quot;:3077}"/>
</p:tagLst>
</file>

<file path=ppt/tags/tag7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50,&quot;width&quot;:3077}"/>
</p:tagLst>
</file>

<file path=ppt/tags/tag7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50,&quot;width&quot;:3077}"/>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50,&quot;width&quot;:3077}"/>
</p:tagLst>
</file>

<file path=ppt/tags/tag8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50,&quot;width&quot;:3077}"/>
</p:tagLst>
</file>

<file path=ppt/tags/tag8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50,&quot;width&quot;:3077}"/>
</p:tagLst>
</file>

<file path=ppt/tags/tag8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50,&quot;width&quot;:3077}"/>
</p:tagLst>
</file>

<file path=ppt/tags/tag8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50,&quot;width&quot;:3077}"/>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50,&quot;width&quot;:3077}"/>
</p:tagLst>
</file>

<file path=ppt/tags/tag9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50,&quot;width&quot;:3077}"/>
</p:tagLst>
</file>

<file path=ppt/tags/tag9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50,&quot;width&quot;:3077}"/>
</p:tagLst>
</file>

<file path=ppt/tags/tag9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11,&quot;width&quot;:2011}"/>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1361</TotalTime>
  <Words>1088</Words>
  <Application>Microsoft Office PowerPoint</Application>
  <PresentationFormat>宽屏</PresentationFormat>
  <Paragraphs>142</Paragraphs>
  <Slides>17</Slides>
  <Notes>0</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17</vt:i4>
      </vt:variant>
    </vt:vector>
  </HeadingPairs>
  <TitlesOfParts>
    <vt:vector size="29" baseType="lpstr">
      <vt:lpstr>Stencil</vt:lpstr>
      <vt:lpstr>阿里巴巴普惠体 B</vt:lpstr>
      <vt:lpstr>阿里巴巴普惠体 M</vt:lpstr>
      <vt:lpstr>阿里巴巴普惠体 R</vt:lpstr>
      <vt:lpstr>汉仪程行简</vt:lpstr>
      <vt:lpstr>思源宋体 CN Light</vt:lpstr>
      <vt:lpstr>宋体</vt:lpstr>
      <vt:lpstr>微软雅黑</vt:lpstr>
      <vt:lpstr>Arial</vt:lpstr>
      <vt:lpstr>Calibri</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黄亮</cp:lastModifiedBy>
  <cp:revision>201</cp:revision>
  <dcterms:created xsi:type="dcterms:W3CDTF">2019-06-19T02:08:00Z</dcterms:created>
  <dcterms:modified xsi:type="dcterms:W3CDTF">2023-02-24T07:35:52Z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2052-11.1.0.12980</vt:lpwstr>
  </property>
  <property fmtid="{D5CDD505-2E9C-101B-9397-08002B2CF9AE}" pid="3" name="ICV">
    <vt:lpwstr>07C85867A5614626A7190822417F82A6</vt:lpwstr>
  </property>
</Properties>
</file>